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7" r:id="rId2"/>
    <p:sldId id="271" r:id="rId3"/>
    <p:sldId id="259" r:id="rId4"/>
    <p:sldId id="260" r:id="rId5"/>
    <p:sldId id="261" r:id="rId6"/>
    <p:sldId id="262" r:id="rId7"/>
    <p:sldId id="272" r:id="rId8"/>
    <p:sldId id="264" r:id="rId9"/>
    <p:sldId id="265" r:id="rId10"/>
    <p:sldId id="273" r:id="rId11"/>
    <p:sldId id="266" r:id="rId12"/>
    <p:sldId id="274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1" autoAdjust="0"/>
    <p:restoredTop sz="94767" autoAdjust="0"/>
  </p:normalViewPr>
  <p:slideViewPr>
    <p:cSldViewPr>
      <p:cViewPr>
        <p:scale>
          <a:sx n="66" d="100"/>
          <a:sy n="66" d="100"/>
        </p:scale>
        <p:origin x="-954" y="-150"/>
      </p:cViewPr>
      <p:guideLst>
        <p:guide orient="horz" pos="2157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F3EA7-1D58-48D3-B1B3-2F5474731FE7}" type="datetimeFigureOut">
              <a:rPr lang="ko-KR" altLang="en-US" smtClean="0"/>
              <a:t>2013-10-10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4866C-1FC1-4C80-B178-9C42BC61A53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00AD7F62-371F-4EA9-8BDF-3855EE84BB2D}" type="datetimeFigureOut">
              <a:rPr lang="ko-KR" altLang="en-US"/>
              <a:pPr/>
              <a:t>2013-10-10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C4840BA-0EC4-4B41-BC83-A6CA268DE23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13727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840BA-0EC4-4B41-BC83-A6CA268DE23B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959239"/>
            <a:ext cx="7772400" cy="1470025"/>
          </a:xfrm>
        </p:spPr>
        <p:txBody>
          <a:bodyPr/>
          <a:lstStyle>
            <a:lvl1pPr algn="l">
              <a:defRPr sz="60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5470527"/>
            <a:ext cx="7783286" cy="542932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8C7F0B0D-84EC-41AB-B1E7-D6B9AC501B97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2632092"/>
            <a:ext cx="8229600" cy="1154098"/>
          </a:xfrm>
        </p:spPr>
        <p:txBody>
          <a:bodyPr/>
          <a:lstStyle>
            <a:lvl1pPr algn="ctr">
              <a:defRPr sz="5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6568E437-C741-4FA5-BD0F-1B9F3F1B223F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2994" y="1285860"/>
            <a:ext cx="6943716" cy="863498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4" hasCustomPrompt="1"/>
          </p:nvPr>
        </p:nvSpPr>
        <p:spPr>
          <a:xfrm>
            <a:off x="823712" y="2357438"/>
            <a:ext cx="5688000" cy="31284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F67B9E7A-7C4E-4477-8EAA-6097D0F4124D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43768" y="274638"/>
            <a:ext cx="1543032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72254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B68649D8-0B60-4C19-8ED8-DDCEA6EC6ED0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294E52D-024D-4A40-972B-62A6728A6BD3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C1F65F9E-3C79-44DD-B47F-7EFE495AFCE0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60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853543"/>
            <a:ext cx="7772400" cy="553357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8EF76EC7-3C2D-4E0E-84B2-F43138EE6514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498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457200" y="1285875"/>
            <a:ext cx="4038600" cy="49291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1" name="내용 개체 틀 8"/>
          <p:cNvSpPr>
            <a:spLocks noGrp="1"/>
          </p:cNvSpPr>
          <p:nvPr>
            <p:ph sz="quarter" idx="14"/>
          </p:nvPr>
        </p:nvSpPr>
        <p:spPr>
          <a:xfrm>
            <a:off x="4648200" y="1285875"/>
            <a:ext cx="4038600" cy="49291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BCFE129D-352C-4A87-9135-0B83B74D49CE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F5976F71-7728-4AC0-928D-BCA971D6FF7D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 latinLnBrk="1"/>
            <a:fld id="{7437967A-12D4-4943-B134-11FB5384128F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498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3"/>
          </p:nvPr>
        </p:nvSpPr>
        <p:spPr>
          <a:xfrm>
            <a:off x="457200" y="1285860"/>
            <a:ext cx="4005943" cy="239825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" name="내용 개체 틀 10"/>
          <p:cNvSpPr>
            <a:spLocks noGrp="1"/>
          </p:cNvSpPr>
          <p:nvPr>
            <p:ph sz="quarter" idx="14"/>
          </p:nvPr>
        </p:nvSpPr>
        <p:spPr>
          <a:xfrm>
            <a:off x="4680857" y="1285860"/>
            <a:ext cx="4005943" cy="239825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8" name="내용 개체 틀 10"/>
          <p:cNvSpPr>
            <a:spLocks noGrp="1"/>
          </p:cNvSpPr>
          <p:nvPr>
            <p:ph sz="quarter" idx="15"/>
          </p:nvPr>
        </p:nvSpPr>
        <p:spPr>
          <a:xfrm>
            <a:off x="457200" y="3829734"/>
            <a:ext cx="4005943" cy="239825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9" name="내용 개체 틀 10"/>
          <p:cNvSpPr>
            <a:spLocks noGrp="1"/>
          </p:cNvSpPr>
          <p:nvPr>
            <p:ph sz="quarter" idx="16"/>
          </p:nvPr>
        </p:nvSpPr>
        <p:spPr>
          <a:xfrm>
            <a:off x="4680857" y="3829734"/>
            <a:ext cx="4005943" cy="239825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 latinLnBrk="1"/>
            <a:fld id="{226E21D6-5641-477D-AF44-8E048A31D13E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9DA1033E-BC42-405B-81CE-5176543ABBF8}" type="datetime1">
              <a:rPr lang="ko-KR" altLang="en-US" sz="1200" smtClean="0">
                <a:solidFill>
                  <a:srgbClr val="FFFFFF"/>
                </a:solidFill>
                <a:latin typeface="Tahoma"/>
                <a:cs typeface="+mn-cs"/>
              </a:rPr>
              <a:t>2013-10-10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ave">
    <p:bg>
      <p:bgPr>
        <a:gradFill flip="xy" rotWithShape="1">
          <a:gsLst>
            <a:gs pos="6000">
              <a:schemeClr val="bg1">
                <a:lumMod val="80000"/>
                <a:lumOff val="20000"/>
                <a:alpha val="100000"/>
              </a:schemeClr>
            </a:gs>
            <a:gs pos="100000">
              <a:schemeClr val="bg1">
                <a:alpha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4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64596"/>
            <a:ext cx="8229600" cy="486156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marL="0" algn="l" defTabSz="914400" rtl="0" eaLnBrk="1" latinLnBrk="1" hangingPunct="1">
              <a:defRPr lang="ko-KR" alt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49654BD-0E8D-4C5F-A119-B84063CF80B4}" type="datetime1">
              <a:rPr lang="ko-KR" altLang="en-US" smtClean="0">
                <a:solidFill>
                  <a:srgbClr val="FFFFFF"/>
                </a:solidFill>
                <a:latin typeface="Tahoma"/>
              </a:rPr>
              <a:t>2013-10-10</a:t>
            </a:fld>
            <a:endParaRPr lang="en-US" altLang="en-US">
              <a:solidFill>
                <a:srgbClr val="FFFFFF"/>
              </a:solidFill>
              <a:latin typeface="Tahoma"/>
              <a:ea typeface="한컴 윤체 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 lang="en-US" altLang="en-US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/>
              <a:t>‹#›</a:t>
            </a:fld>
            <a:endParaRPr lang="en-US" altLang="en-US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lang="ko-KR" altLang="en-US" sz="3600" kern="1200" dirty="0">
          <a:solidFill>
            <a:schemeClr val="bg2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l"/>
        <a:defRPr lang="ko-KR" altLang="en-US" sz="24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Font typeface="Arial"/>
        <a:buChar char="–"/>
        <a:defRPr lang="ko-KR" alt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2"/>
        </a:buClr>
        <a:buFont typeface="Arial"/>
        <a:buChar char="•"/>
        <a:defRPr lang="ko-KR" alt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2"/>
        </a:buClr>
        <a:buFont typeface="Arial"/>
        <a:buChar char="–"/>
        <a:defRPr lang="ko-KR" altLang="en-US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2"/>
        </a:buClr>
        <a:buFont typeface="Arial"/>
        <a:buChar char="»"/>
        <a:defRPr lang="ko-KR" altLang="en-US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416175" indent="-260350" algn="l" defTabSz="914400" rtl="0" eaLnBrk="1" latinLnBrk="1" hangingPunct="1">
        <a:spcBef>
          <a:spcPct val="20000"/>
        </a:spcBef>
        <a:buClr>
          <a:schemeClr val="accent2"/>
        </a:buClr>
        <a:buFont typeface="Tahoma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76538" indent="-261938" algn="l" defTabSz="914400" rtl="0" eaLnBrk="1" latinLnBrk="1" hangingPunct="1">
        <a:spcBef>
          <a:spcPct val="20000"/>
        </a:spcBef>
        <a:buClr>
          <a:schemeClr val="accent2"/>
        </a:buClr>
        <a:buFont typeface="Tahoma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35313" indent="-261938" algn="l" defTabSz="914400" rtl="0" eaLnBrk="1" latinLnBrk="1" hangingPunct="1">
        <a:spcBef>
          <a:spcPct val="20000"/>
        </a:spcBef>
        <a:buClr>
          <a:schemeClr val="accent2"/>
        </a:buClr>
        <a:buFont typeface="Tahoma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94088" indent="-260350" algn="l" defTabSz="914400" rtl="0" eaLnBrk="1" latinLnBrk="1" hangingPunct="1">
        <a:spcBef>
          <a:spcPct val="20000"/>
        </a:spcBef>
        <a:buClr>
          <a:schemeClr val="accent2"/>
        </a:buClr>
        <a:buFont typeface="Tahoma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ctrTitle"/>
          </p:nvPr>
        </p:nvSpPr>
        <p:spPr>
          <a:xfrm>
            <a:off x="395536" y="2636912"/>
            <a:ext cx="8280919" cy="2520279"/>
          </a:xfrm>
        </p:spPr>
        <p:txBody>
          <a:bodyPr>
            <a:normAutofit fontScale="90000"/>
          </a:bodyPr>
          <a:lstStyle/>
          <a:p>
            <a:pPr lvl="0" algn="ctr"/>
            <a:r>
              <a:rPr lang="ko-KR" altLang="en-US" sz="4998" dirty="0">
                <a:solidFill>
                  <a:schemeClr val="tx1"/>
                </a:solidFill>
              </a:rPr>
              <a:t>궤도 없이 달리는 </a:t>
            </a:r>
            <a:r>
              <a:rPr lang="en-US" altLang="ko-KR" sz="4998" dirty="0" smtClean="0">
                <a:solidFill>
                  <a:schemeClr val="tx1"/>
                </a:solidFill>
              </a:rPr>
              <a:t/>
            </a:r>
            <a:br>
              <a:rPr lang="en-US" altLang="ko-KR" sz="4998" dirty="0" smtClean="0">
                <a:solidFill>
                  <a:schemeClr val="tx1"/>
                </a:solidFill>
              </a:rPr>
            </a:br>
            <a:r>
              <a:rPr lang="ko-KR" altLang="en-US" sz="6700" dirty="0" smtClean="0">
                <a:solidFill>
                  <a:schemeClr val="tx1"/>
                </a:solidFill>
              </a:rPr>
              <a:t>부산교통공사</a:t>
            </a:r>
            <a:r>
              <a:rPr lang="en-US" altLang="ko-KR" sz="6700" dirty="0">
                <a:solidFill>
                  <a:schemeClr val="tx1"/>
                </a:solidFill>
              </a:rPr>
              <a:t>! </a:t>
            </a:r>
          </a:p>
          <a:p>
            <a:pPr lvl="0" algn="ctr"/>
            <a:r>
              <a:rPr lang="en-US" altLang="ko-KR" sz="4998" dirty="0" smtClean="0">
                <a:solidFill>
                  <a:schemeClr val="tx1"/>
                </a:solidFill>
              </a:rPr>
              <a:t/>
            </a:r>
            <a:br>
              <a:rPr lang="en-US" altLang="ko-KR" sz="4998" dirty="0" smtClean="0">
                <a:solidFill>
                  <a:schemeClr val="tx1"/>
                </a:solidFill>
              </a:rPr>
            </a:br>
            <a:r>
              <a:rPr lang="ko-KR" altLang="en-US" sz="4998" dirty="0" smtClean="0">
                <a:solidFill>
                  <a:schemeClr val="tx1"/>
                </a:solidFill>
              </a:rPr>
              <a:t>행정의 </a:t>
            </a:r>
            <a:r>
              <a:rPr lang="ko-KR" altLang="en-US" sz="4998" dirty="0">
                <a:solidFill>
                  <a:schemeClr val="tx1"/>
                </a:solidFill>
              </a:rPr>
              <a:t>부재 누구의 책임</a:t>
            </a:r>
            <a:r>
              <a:rPr lang="en-US" altLang="ko-KR" sz="4998" dirty="0">
                <a:solidFill>
                  <a:schemeClr val="tx1"/>
                </a:solidFill>
              </a:rPr>
              <a:t>?</a:t>
            </a:r>
            <a:r>
              <a:rPr lang="en-US" altLang="ko-KR" sz="4998" dirty="0"/>
              <a:t/>
            </a:r>
            <a:br>
              <a:rPr lang="en-US" altLang="ko-KR" sz="4998" dirty="0"/>
            </a:br>
            <a:endParaRPr lang="ko-KR" altLang="en-US" sz="4998" dirty="0"/>
          </a:p>
        </p:txBody>
      </p:sp>
      <p:sp>
        <p:nvSpPr>
          <p:cNvPr id="6" name="직사각형 5"/>
          <p:cNvSpPr txBox="1"/>
          <p:nvPr/>
        </p:nvSpPr>
        <p:spPr>
          <a:xfrm>
            <a:off x="2843808" y="5513774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dirty="0" smtClean="0">
                <a:latin typeface="HY견고딕" pitchFamily="18" charset="-127"/>
                <a:ea typeface="HY견고딕" pitchFamily="18" charset="-127"/>
              </a:rPr>
              <a:t>보사환경위원회 이성숙 </a:t>
            </a:r>
            <a:r>
              <a:rPr lang="ko-KR" altLang="en-US" sz="3200" dirty="0">
                <a:latin typeface="HY견고딕" pitchFamily="18" charset="-127"/>
                <a:ea typeface="HY견고딕" pitchFamily="18" charset="-127"/>
              </a:rPr>
              <a:t>의원</a:t>
            </a:r>
          </a:p>
        </p:txBody>
      </p:sp>
      <p:pic>
        <p:nvPicPr>
          <p:cNvPr id="11" name="그림 10"/>
          <p:cNvPicPr/>
          <p:nvPr/>
        </p:nvPicPr>
        <p:blipFill rotWithShape="1">
          <a:blip r:embed="rId2" cstate="print">
            <a:alphaModFix/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1762" r="100000">
                        <a14:foregroundMark x1="30837" y1="30000" x2="68062" y2="86471"/>
                        <a14:foregroundMark x1="72026" y1="42941" x2="72026" y2="42941"/>
                        <a14:foregroundMark x1="77533" y1="42941" x2="77533" y2="42941"/>
                        <a14:foregroundMark x1="81718" y1="52647" x2="81718" y2="52647"/>
                        <a14:foregroundMark x1="82379" y1="58824" x2="82379" y2="58824"/>
                        <a14:foregroundMark x1="79295" y1="58824" x2="74449" y2="45882"/>
                        <a14:foregroundMark x1="78414" y1="65588" x2="82379" y2="79706"/>
                        <a14:foregroundMark x1="79295" y1="69706" x2="34141" y2="88529"/>
                        <a14:foregroundMark x1="30176" y1="81471" x2="33260" y2="92353"/>
                        <a14:foregroundMark x1="31718" y1="78529" x2="29295" y2="61765"/>
                        <a14:foregroundMark x1="27753" y1="50882" x2="25330" y2="28824"/>
                        <a14:foregroundMark x1="23789" y1="33824" x2="26211" y2="51765"/>
                        <a14:foregroundMark x1="39868" y1="27941" x2="54185" y2="28824"/>
                        <a14:foregroundMark x1="59912" y1="28824" x2="70485" y2="50882"/>
                        <a14:foregroundMark x1="20485" y1="73529" x2="26872" y2="78529"/>
                        <a14:foregroundMark x1="16520" y1="79706" x2="16520" y2="79706"/>
                        <a14:foregroundMark x1="19604" y1="74706" x2="19604" y2="74706"/>
                        <a14:foregroundMark x1="19604" y1="73529" x2="19604" y2="735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99138" y="0"/>
            <a:ext cx="864096" cy="700828"/>
          </a:xfrm>
          <a:prstGeom prst="rect">
            <a:avLst/>
          </a:prstGeom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ko-KR" altLang="en-US" dirty="0"/>
              <a:t>정관 개정 인가 요청 건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lnSpc>
                <a:spcPct val="150000"/>
              </a:lnSpc>
              <a:buNone/>
            </a:pPr>
            <a:endParaRPr lang="en-US" altLang="ko-KR" sz="3200" dirty="0" smtClean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교통기획과 </a:t>
            </a:r>
            <a:r>
              <a:rPr lang="en-US" altLang="ko-KR" sz="3200" dirty="0">
                <a:latin typeface="+mj-ea"/>
                <a:ea typeface="+mj-ea"/>
              </a:rPr>
              <a:t>-506(2007.1.2)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교통정책과</a:t>
            </a:r>
            <a:r>
              <a:rPr lang="en-US" altLang="ko-KR" sz="3200" dirty="0">
                <a:latin typeface="+mj-ea"/>
                <a:ea typeface="+mj-ea"/>
              </a:rPr>
              <a:t>-3172(2008.9.11)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교통정책과</a:t>
            </a:r>
            <a:r>
              <a:rPr lang="en-US" altLang="ko-KR" sz="3200" dirty="0">
                <a:latin typeface="+mj-ea"/>
                <a:ea typeface="+mj-ea"/>
              </a:rPr>
              <a:t>-7728(2009.9.3)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교통정책과</a:t>
            </a:r>
            <a:r>
              <a:rPr lang="en-US" altLang="ko-KR" sz="3200" dirty="0">
                <a:latin typeface="+mj-ea"/>
                <a:ea typeface="+mj-ea"/>
              </a:rPr>
              <a:t>-159(2010.1.6)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교통정책과</a:t>
            </a:r>
            <a:r>
              <a:rPr lang="en-US" altLang="ko-KR" sz="3200" dirty="0">
                <a:latin typeface="+mj-ea"/>
                <a:ea typeface="+mj-ea"/>
              </a:rPr>
              <a:t>-8925(2012.8.6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endParaRPr lang="en-US" altLang="ko-KR" sz="3200" dirty="0">
              <a:latin typeface="+mj-ea"/>
              <a:ea typeface="+mj-ea"/>
            </a:endParaRPr>
          </a:p>
        </p:txBody>
      </p:sp>
      <p:sp>
        <p:nvSpPr>
          <p:cNvPr id="6" name="직사각형 5"/>
          <p:cNvSpPr/>
          <p:nvPr/>
        </p:nvSpPr>
        <p:spPr>
          <a:xfrm rot="20776235">
            <a:off x="6196467" y="2022372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인가</a:t>
            </a:r>
            <a:endParaRPr lang="ko-KR" altLang="en-US" sz="4000" dirty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 rot="20776235">
            <a:off x="6214227" y="2022857"/>
            <a:ext cx="1211165" cy="608781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승인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 rot="20776235">
            <a:off x="6211116" y="2739814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인가</a:t>
            </a:r>
            <a:endParaRPr lang="ko-KR" altLang="en-US" sz="4000" dirty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 rot="20776235">
            <a:off x="6251443" y="2739814"/>
            <a:ext cx="1211165" cy="608781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승인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 rot="20776235">
            <a:off x="5995092" y="3576008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인가</a:t>
            </a:r>
            <a:endParaRPr lang="ko-KR" altLang="en-US" sz="4000" dirty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rot="20776235">
            <a:off x="5991766" y="3576007"/>
            <a:ext cx="1211165" cy="608781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승인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 rot="20776235">
            <a:off x="6196469" y="4454511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인가</a:t>
            </a:r>
            <a:endParaRPr lang="ko-KR" altLang="en-US" sz="4000" dirty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 rot="20776235">
            <a:off x="6196467" y="4428371"/>
            <a:ext cx="1211165" cy="608781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승인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 rot="20776235">
            <a:off x="6295716" y="5307212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인가</a:t>
            </a:r>
            <a:endParaRPr lang="ko-KR" altLang="en-US" sz="4000" dirty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 rot="20776235">
            <a:off x="6302043" y="5307212"/>
            <a:ext cx="1211165" cy="608781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승인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7" name="슬라이드 번호 개체 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10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ko-KR" altLang="en-US" dirty="0"/>
              <a:t>정관 인가 요청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spAutoFit/>
          </a:bodyPr>
          <a:lstStyle/>
          <a:p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403637" y="1151619"/>
            <a:ext cx="7955445" cy="5013685"/>
            <a:chOff x="-562216" y="0"/>
            <a:chExt cx="8229588" cy="3437533"/>
          </a:xfrm>
          <a:scene3d>
            <a:camera prst="orthographicFront"/>
            <a:lightRig rig="chilly" dir="t"/>
          </a:scene3d>
        </p:grpSpPr>
        <p:sp>
          <p:nvSpPr>
            <p:cNvPr id="8" name="모서리가 둥근 직사각형 7"/>
            <p:cNvSpPr/>
            <p:nvPr/>
          </p:nvSpPr>
          <p:spPr>
            <a:xfrm>
              <a:off x="-562216" y="0"/>
              <a:ext cx="8229588" cy="3437533"/>
            </a:xfrm>
            <a:prstGeom prst="roundRect">
              <a:avLst/>
            </a:prstGeom>
            <a:noFill/>
            <a:ln w="63500">
              <a:solidFill>
                <a:schemeClr val="lt1">
                  <a:hueOff val="0"/>
                  <a:satOff val="0"/>
                  <a:lumOff val="0"/>
                </a:schemeClr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모서리가 둥근 직사각형 4"/>
            <p:cNvSpPr/>
            <p:nvPr/>
          </p:nvSpPr>
          <p:spPr>
            <a:xfrm>
              <a:off x="-270738" y="167807"/>
              <a:ext cx="7893974" cy="31019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970" tIns="70485" rIns="140970" bIns="70485" numCol="1" spcCol="1270" anchor="t" anchorCtr="0">
              <a:normAutofit fontScale="92500" lnSpcReduction="10000"/>
            </a:bodyPr>
            <a:lstStyle/>
            <a:p>
              <a:pPr algn="just">
                <a:lnSpc>
                  <a:spcPct val="16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ko-KR" dirty="0" smtClean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(</a:t>
              </a:r>
              <a:r>
                <a:rPr lang="ko-KR" altLang="en-US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제정 </a:t>
              </a:r>
              <a:r>
                <a:rPr lang="en-US" altLang="ko-KR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2005.9.21. </a:t>
              </a:r>
              <a:r>
                <a:rPr lang="ko-KR" altLang="en-US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조례 제</a:t>
              </a:r>
              <a:r>
                <a:rPr lang="en-US" altLang="ko-KR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4024</a:t>
              </a:r>
              <a:r>
                <a:rPr lang="ko-KR" altLang="en-US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호</a:t>
              </a:r>
              <a:r>
                <a:rPr lang="en-US" altLang="ko-KR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]</a:t>
              </a:r>
            </a:p>
            <a:p>
              <a:pPr algn="just">
                <a:lnSpc>
                  <a:spcPct val="16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sz="3600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부산교통공사 설치 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조례</a:t>
              </a:r>
              <a:r>
                <a:rPr lang="en-US" altLang="ko-KR" sz="3600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 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부칙 </a:t>
              </a:r>
              <a:r>
                <a:rPr lang="ko-KR" altLang="en-US" sz="3600" dirty="0">
                  <a:solidFill>
                    <a:schemeClr val="tx1"/>
                  </a:solidFill>
                  <a:latin typeface="+mj-ea"/>
                  <a:ea typeface="+mj-ea"/>
                </a:rPr>
                <a:t>제</a:t>
              </a:r>
              <a:r>
                <a:rPr lang="en-US" altLang="ko-KR" sz="3600" dirty="0">
                  <a:solidFill>
                    <a:schemeClr val="tx1"/>
                  </a:solidFill>
                  <a:latin typeface="+mj-ea"/>
                  <a:ea typeface="+mj-ea"/>
                </a:rPr>
                <a:t>2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조</a:t>
              </a:r>
              <a:endParaRPr lang="en-US" altLang="ko-KR" sz="3600" dirty="0" smtClean="0">
                <a:solidFill>
                  <a:schemeClr val="tx1"/>
                </a:solidFill>
                <a:latin typeface="+mj-ea"/>
                <a:ea typeface="+mj-ea"/>
              </a:endParaRPr>
            </a:p>
            <a:p>
              <a:pPr algn="just">
                <a:lnSpc>
                  <a:spcPct val="16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ko-KR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(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공사의 </a:t>
              </a:r>
              <a:r>
                <a:rPr lang="ko-KR" altLang="en-US" sz="3600" dirty="0">
                  <a:solidFill>
                    <a:schemeClr val="tx1"/>
                  </a:solidFill>
                  <a:latin typeface="+mj-ea"/>
                  <a:ea typeface="+mj-ea"/>
                </a:rPr>
                <a:t>설립준비</a:t>
              </a:r>
              <a:r>
                <a:rPr lang="en-US" altLang="ko-KR" sz="3600" dirty="0">
                  <a:solidFill>
                    <a:schemeClr val="tx1"/>
                  </a:solidFill>
                  <a:latin typeface="+mj-ea"/>
                  <a:ea typeface="+mj-ea"/>
                </a:rPr>
                <a:t>)</a:t>
              </a:r>
              <a:endParaRPr lang="ko-KR" altLang="en-US" sz="3600" dirty="0">
                <a:solidFill>
                  <a:schemeClr val="tx1"/>
                </a:solidFill>
                <a:latin typeface="+mj-ea"/>
                <a:ea typeface="+mj-ea"/>
              </a:endParaRP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3400" kern="1200" dirty="0" smtClean="0">
                <a:latin typeface="+mj-ea"/>
                <a:ea typeface="+mj-ea"/>
              </a:endParaRPr>
            </a:p>
            <a:p>
              <a:pPr lvl="0" defTabSz="164465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3200" dirty="0" smtClean="0">
                  <a:solidFill>
                    <a:schemeClr val="tx1"/>
                  </a:solidFill>
                  <a:latin typeface="+mj-ea"/>
                  <a:ea typeface="+mj-ea"/>
                </a:rPr>
                <a:t>③</a:t>
              </a:r>
              <a:r>
                <a:rPr lang="ko-KR" altLang="en-US" sz="3200" dirty="0">
                  <a:solidFill>
                    <a:schemeClr val="tx1"/>
                  </a:solidFill>
                  <a:latin typeface="+mj-ea"/>
                  <a:ea typeface="+mj-ea"/>
                </a:rPr>
                <a:t>설립위원회는 </a:t>
              </a:r>
              <a:r>
                <a:rPr lang="ko-KR" altLang="en-US" sz="3200" b="1" u="sng" dirty="0">
                  <a:solidFill>
                    <a:schemeClr val="tx1"/>
                  </a:solidFill>
                  <a:latin typeface="+mj-ea"/>
                  <a:ea typeface="+mj-ea"/>
                </a:rPr>
                <a:t>공사의 정관을 작성하여 </a:t>
              </a:r>
              <a:r>
                <a:rPr lang="ko-KR" altLang="en-US" sz="3200" b="1" u="sng" dirty="0" smtClean="0">
                  <a:solidFill>
                    <a:schemeClr val="tx1"/>
                  </a:solidFill>
                  <a:latin typeface="+mj-ea"/>
                  <a:ea typeface="+mj-ea"/>
                </a:rPr>
                <a:t> 기명날인 하거나 </a:t>
              </a:r>
              <a:r>
                <a:rPr lang="ko-KR" altLang="en-US" sz="3200" b="1" u="sng" dirty="0">
                  <a:solidFill>
                    <a:schemeClr val="tx1"/>
                  </a:solidFill>
                  <a:latin typeface="+mj-ea"/>
                  <a:ea typeface="+mj-ea"/>
                </a:rPr>
                <a:t>서명한 후</a:t>
              </a:r>
              <a:r>
                <a:rPr lang="ko-KR" altLang="en-US" sz="3200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 시장의 인가를 받아야 한다</a:t>
              </a:r>
              <a:r>
                <a:rPr lang="en-US" altLang="ko-KR" sz="3200" dirty="0">
                  <a:solidFill>
                    <a:schemeClr val="tx1"/>
                  </a:solidFill>
                  <a:latin typeface="+mj-ea"/>
                  <a:ea typeface="+mj-ea"/>
                  <a:cs typeface="Arial"/>
                  <a:sym typeface="Arial"/>
                </a:rPr>
                <a:t>.</a:t>
              </a:r>
              <a:endParaRPr lang="ko-KR" sz="3000" u="sng" kern="1200" dirty="0">
                <a:latin typeface="+mj-ea"/>
                <a:ea typeface="+mj-ea"/>
              </a:endParaRPr>
            </a:p>
          </p:txBody>
        </p:sp>
      </p:grp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11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63498"/>
          </a:xfrm>
        </p:spPr>
        <p:txBody>
          <a:bodyPr/>
          <a:lstStyle/>
          <a:p>
            <a:pPr algn="ctr"/>
            <a:r>
              <a:rPr lang="ko-KR" altLang="en-US" dirty="0" smtClean="0"/>
              <a:t>발기인 성명</a:t>
            </a:r>
            <a:r>
              <a:rPr lang="en-US" altLang="ko-KR" dirty="0" smtClean="0"/>
              <a:t>,</a:t>
            </a:r>
            <a:r>
              <a:rPr lang="ko-KR" altLang="en-US" dirty="0" smtClean="0"/>
              <a:t>주소 </a:t>
            </a:r>
            <a:r>
              <a:rPr lang="en-US" altLang="ko-KR" dirty="0" smtClean="0"/>
              <a:t>= </a:t>
            </a:r>
            <a:r>
              <a:rPr lang="ko-KR" altLang="en-US" dirty="0" smtClean="0"/>
              <a:t>절대적 기재사항</a:t>
            </a:r>
            <a:endParaRPr lang="ko-KR" altLang="en-US" dirty="0"/>
          </a:p>
        </p:txBody>
      </p:sp>
      <p:grpSp>
        <p:nvGrpSpPr>
          <p:cNvPr id="4" name="그룹 3"/>
          <p:cNvGrpSpPr/>
          <p:nvPr/>
        </p:nvGrpSpPr>
        <p:grpSpPr>
          <a:xfrm>
            <a:off x="611560" y="1047501"/>
            <a:ext cx="7955445" cy="1661419"/>
            <a:chOff x="-297947" y="884268"/>
            <a:chExt cx="8229589" cy="3960099"/>
          </a:xfrm>
          <a:scene3d>
            <a:camera prst="orthographicFront"/>
            <a:lightRig rig="chilly" dir="t"/>
          </a:scene3d>
        </p:grpSpPr>
        <p:sp>
          <p:nvSpPr>
            <p:cNvPr id="5" name="모서리가 둥근 직사각형 4"/>
            <p:cNvSpPr/>
            <p:nvPr/>
          </p:nvSpPr>
          <p:spPr>
            <a:xfrm>
              <a:off x="-297947" y="1406834"/>
              <a:ext cx="8229589" cy="3437533"/>
            </a:xfrm>
            <a:prstGeom prst="roundRect">
              <a:avLst/>
            </a:prstGeom>
            <a:noFill/>
            <a:ln w="63500">
              <a:solidFill>
                <a:schemeClr val="lt1">
                  <a:hueOff val="0"/>
                  <a:satOff val="0"/>
                  <a:lumOff val="0"/>
                </a:schemeClr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모서리가 둥근 직사각형 4"/>
            <p:cNvSpPr/>
            <p:nvPr/>
          </p:nvSpPr>
          <p:spPr>
            <a:xfrm>
              <a:off x="-223458" y="884268"/>
              <a:ext cx="7893975" cy="31019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970" tIns="70485" rIns="140970" bIns="70485" numCol="1" spcCol="1270" anchor="ctr" anchorCtr="0">
              <a:noAutofit/>
            </a:bodyPr>
            <a:lstStyle/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3400" kern="1200" dirty="0" smtClean="0">
                <a:latin typeface="+mj-ea"/>
                <a:ea typeface="+mj-ea"/>
              </a:endParaRPr>
            </a:p>
            <a:p>
              <a:pPr marL="514350" indent="-514350">
                <a:buNone/>
              </a:pPr>
              <a:r>
                <a:rPr lang="ko-KR" altLang="en-US" sz="3600" dirty="0" err="1" smtClean="0">
                  <a:latin typeface="+mj-ea"/>
                  <a:ea typeface="+mj-ea"/>
                </a:rPr>
                <a:t>지방공기업법</a:t>
              </a:r>
              <a:r>
                <a:rPr lang="ko-KR" altLang="en-US" sz="3600" dirty="0" smtClean="0">
                  <a:latin typeface="+mj-ea"/>
                  <a:ea typeface="+mj-ea"/>
                </a:rPr>
                <a:t> 제</a:t>
              </a:r>
              <a:r>
                <a:rPr lang="en-US" altLang="ko-KR" sz="3600" dirty="0" smtClean="0">
                  <a:latin typeface="+mj-ea"/>
                  <a:ea typeface="+mj-ea"/>
                </a:rPr>
                <a:t>75</a:t>
              </a:r>
              <a:r>
                <a:rPr lang="ko-KR" altLang="en-US" sz="3600" dirty="0" smtClean="0">
                  <a:latin typeface="+mj-ea"/>
                  <a:ea typeface="+mj-ea"/>
                </a:rPr>
                <a:t>조 </a:t>
              </a:r>
              <a:r>
                <a:rPr lang="en-US" altLang="ko-KR" sz="3600" dirty="0" smtClean="0">
                  <a:latin typeface="+mj-ea"/>
                  <a:ea typeface="+mj-ea"/>
                </a:rPr>
                <a:t>(</a:t>
              </a:r>
              <a:r>
                <a:rPr lang="ko-KR" altLang="en-US" sz="3600" dirty="0" smtClean="0">
                  <a:latin typeface="+mj-ea"/>
                  <a:ea typeface="+mj-ea"/>
                </a:rPr>
                <a:t>상법의 준용</a:t>
              </a:r>
              <a:r>
                <a:rPr lang="en-US" altLang="ko-KR" sz="3600" dirty="0" smtClean="0">
                  <a:latin typeface="+mj-ea"/>
                  <a:ea typeface="+mj-ea"/>
                </a:rPr>
                <a:t>) </a:t>
              </a:r>
            </a:p>
            <a:p>
              <a:pPr marL="514350" indent="-514350">
                <a:buNone/>
              </a:pPr>
              <a:endParaRPr lang="en-US" altLang="ko-KR" sz="1050" dirty="0" smtClean="0">
                <a:latin typeface="+mj-ea"/>
                <a:ea typeface="+mj-ea"/>
              </a:endParaRPr>
            </a:p>
            <a:p>
              <a:pPr marL="514350" indent="-514350" algn="ctr">
                <a:buNone/>
              </a:pPr>
              <a:r>
                <a:rPr lang="ko-KR" altLang="en-US" sz="2800" dirty="0" smtClean="0">
                  <a:latin typeface="+mj-ea"/>
                  <a:ea typeface="+mj-ea"/>
                </a:rPr>
                <a:t>상법 중 주식회사에 관한 규정을 준용한다</a:t>
              </a:r>
              <a:r>
                <a:rPr lang="en-US" altLang="ko-KR" sz="2800" dirty="0" smtClean="0">
                  <a:latin typeface="+mj-ea"/>
                  <a:ea typeface="+mj-ea"/>
                </a:rPr>
                <a:t>. </a:t>
              </a:r>
              <a:endParaRPr lang="en-US" altLang="ko-KR" sz="2800" dirty="0" smtClean="0">
                <a:latin typeface="+mj-ea"/>
                <a:ea typeface="+mj-ea"/>
              </a:endParaRPr>
            </a:p>
          </p:txBody>
        </p:sp>
      </p:grpSp>
      <p:grpSp>
        <p:nvGrpSpPr>
          <p:cNvPr id="7" name="그룹 6"/>
          <p:cNvGrpSpPr/>
          <p:nvPr/>
        </p:nvGrpSpPr>
        <p:grpSpPr>
          <a:xfrm>
            <a:off x="611560" y="2780928"/>
            <a:ext cx="7955445" cy="3807246"/>
            <a:chOff x="-297947" y="1280083"/>
            <a:chExt cx="8229589" cy="3564284"/>
          </a:xfrm>
          <a:scene3d>
            <a:camera prst="orthographicFront"/>
            <a:lightRig rig="chilly" dir="t"/>
          </a:scene3d>
        </p:grpSpPr>
        <p:sp>
          <p:nvSpPr>
            <p:cNvPr id="8" name="모서리가 둥근 직사각형 7"/>
            <p:cNvSpPr/>
            <p:nvPr/>
          </p:nvSpPr>
          <p:spPr>
            <a:xfrm>
              <a:off x="-297947" y="1406834"/>
              <a:ext cx="8229589" cy="3437533"/>
            </a:xfrm>
            <a:prstGeom prst="roundRect">
              <a:avLst/>
            </a:prstGeom>
            <a:noFill/>
            <a:ln w="63500">
              <a:solidFill>
                <a:schemeClr val="lt1">
                  <a:hueOff val="0"/>
                  <a:satOff val="0"/>
                  <a:lumOff val="0"/>
                </a:schemeClr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모서리가 둥근 직사각형 4"/>
            <p:cNvSpPr/>
            <p:nvPr/>
          </p:nvSpPr>
          <p:spPr>
            <a:xfrm>
              <a:off x="-297947" y="1280083"/>
              <a:ext cx="7893975" cy="310192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970" tIns="70485" rIns="140970" bIns="70485" numCol="1" spcCol="1270" anchor="ctr" anchorCtr="0">
              <a:noAutofit/>
            </a:bodyPr>
            <a:lstStyle/>
            <a:p>
              <a:pPr marL="514350" indent="-514350">
                <a:buNone/>
              </a:pPr>
              <a:endParaRPr lang="en-US" altLang="ko-KR" sz="3600" dirty="0" smtClean="0">
                <a:latin typeface="+mj-ea"/>
                <a:ea typeface="+mj-ea"/>
              </a:endParaRPr>
            </a:p>
            <a:p>
              <a:pPr marL="514350" indent="-514350">
                <a:buNone/>
              </a:pPr>
              <a:endParaRPr lang="ko-KR" altLang="en-US" sz="3600" dirty="0" smtClean="0">
                <a:latin typeface="+mj-ea"/>
                <a:ea typeface="+mj-ea"/>
              </a:endParaRPr>
            </a:p>
            <a:p>
              <a:pPr marL="514350" indent="-514350">
                <a:buNone/>
              </a:pPr>
              <a:r>
                <a:rPr lang="ko-KR" altLang="en-US" sz="3600" dirty="0" smtClean="0">
                  <a:latin typeface="+mj-ea"/>
                  <a:ea typeface="+mj-ea"/>
                </a:rPr>
                <a:t>  상법 </a:t>
              </a:r>
              <a:r>
                <a:rPr lang="ko-KR" altLang="en-US" sz="3600" dirty="0" smtClean="0">
                  <a:latin typeface="+mj-ea"/>
                  <a:ea typeface="+mj-ea"/>
                </a:rPr>
                <a:t>제</a:t>
              </a:r>
              <a:r>
                <a:rPr lang="en-US" altLang="ko-KR" sz="3600" dirty="0" smtClean="0">
                  <a:latin typeface="+mj-ea"/>
                  <a:ea typeface="+mj-ea"/>
                </a:rPr>
                <a:t>289</a:t>
              </a:r>
              <a:r>
                <a:rPr lang="ko-KR" altLang="en-US" sz="3600" dirty="0" smtClean="0">
                  <a:latin typeface="+mj-ea"/>
                  <a:ea typeface="+mj-ea"/>
                </a:rPr>
                <a:t>조 </a:t>
              </a:r>
              <a:endParaRPr lang="en-US" altLang="ko-KR" sz="3600" dirty="0" smtClean="0">
                <a:latin typeface="+mj-ea"/>
                <a:ea typeface="+mj-ea"/>
              </a:endParaRPr>
            </a:p>
            <a:p>
              <a:pPr marL="514350" indent="-514350">
                <a:buNone/>
              </a:pPr>
              <a:r>
                <a:rPr lang="en-US" altLang="ko-KR" sz="3600" dirty="0" smtClean="0">
                  <a:latin typeface="+mj-ea"/>
                  <a:ea typeface="+mj-ea"/>
                </a:rPr>
                <a:t>   (</a:t>
              </a:r>
              <a:r>
                <a:rPr lang="ko-KR" altLang="en-US" sz="3600" dirty="0" smtClean="0">
                  <a:latin typeface="+mj-ea"/>
                  <a:ea typeface="+mj-ea"/>
                </a:rPr>
                <a:t>정관의 작성</a:t>
              </a:r>
              <a:r>
                <a:rPr lang="en-US" altLang="ko-KR" sz="3600" dirty="0" smtClean="0">
                  <a:latin typeface="+mj-ea"/>
                  <a:ea typeface="+mj-ea"/>
                </a:rPr>
                <a:t>, </a:t>
              </a:r>
              <a:r>
                <a:rPr lang="ko-KR" altLang="en-US" sz="3600" dirty="0" smtClean="0">
                  <a:solidFill>
                    <a:srgbClr val="C00000"/>
                  </a:solidFill>
                  <a:latin typeface="+mj-ea"/>
                  <a:ea typeface="+mj-ea"/>
                </a:rPr>
                <a:t>절대적 기재사항</a:t>
              </a:r>
              <a:r>
                <a:rPr lang="en-US" altLang="ko-KR" sz="3600" dirty="0" smtClean="0">
                  <a:latin typeface="+mj-ea"/>
                  <a:ea typeface="+mj-ea"/>
                </a:rPr>
                <a:t>) </a:t>
              </a:r>
            </a:p>
            <a:p>
              <a:pPr marL="514350" indent="-514350">
                <a:buNone/>
              </a:pPr>
              <a:endParaRPr lang="en-US" altLang="ko-KR" sz="2800" dirty="0" smtClean="0">
                <a:latin typeface="+mj-ea"/>
                <a:ea typeface="+mj-ea"/>
              </a:endParaRPr>
            </a:p>
            <a:p>
              <a:pPr marL="514350" indent="-514350">
                <a:buNone/>
              </a:pPr>
              <a:r>
                <a:rPr lang="en-US" altLang="ko-KR" sz="2800" dirty="0" smtClean="0">
                  <a:latin typeface="+mj-ea"/>
                  <a:ea typeface="+mj-ea"/>
                </a:rPr>
                <a:t>① </a:t>
              </a:r>
              <a:r>
                <a:rPr lang="ko-KR" altLang="en-US" sz="2800" dirty="0" smtClean="0">
                  <a:latin typeface="+mj-ea"/>
                  <a:ea typeface="+mj-ea"/>
                </a:rPr>
                <a:t>발기인은 정관을 작성하여 다음의 사항을 적고 </a:t>
              </a:r>
              <a:r>
                <a:rPr lang="ko-KR" altLang="en-US" sz="2800" u="sng" dirty="0" smtClean="0">
                  <a:latin typeface="+mj-ea"/>
                  <a:ea typeface="+mj-ea"/>
                </a:rPr>
                <a:t>각 발기인이 기명날인 또는 서명</a:t>
              </a:r>
              <a:r>
                <a:rPr lang="ko-KR" altLang="en-US" sz="2800" dirty="0" smtClean="0">
                  <a:latin typeface="+mj-ea"/>
                  <a:ea typeface="+mj-ea"/>
                </a:rPr>
                <a:t>하여야 한다</a:t>
              </a:r>
              <a:r>
                <a:rPr lang="en-US" altLang="ko-KR" sz="2800" dirty="0" smtClean="0">
                  <a:latin typeface="+mj-ea"/>
                  <a:ea typeface="+mj-ea"/>
                </a:rPr>
                <a:t>.</a:t>
              </a:r>
            </a:p>
            <a:p>
              <a:pPr marL="514350" indent="-514350">
                <a:buNone/>
              </a:pPr>
              <a:r>
                <a:rPr lang="en-US" altLang="ko-KR" sz="2800" dirty="0" smtClean="0">
                  <a:latin typeface="+mj-ea"/>
                  <a:ea typeface="+mj-ea"/>
                </a:rPr>
                <a:t>    </a:t>
              </a:r>
              <a:r>
                <a:rPr lang="en-US" altLang="ko-KR" sz="2800" dirty="0" smtClean="0">
                  <a:solidFill>
                    <a:srgbClr val="C00000"/>
                  </a:solidFill>
                  <a:latin typeface="+mj-ea"/>
                  <a:ea typeface="+mj-ea"/>
                </a:rPr>
                <a:t>8. </a:t>
              </a:r>
              <a:r>
                <a:rPr lang="ko-KR" altLang="en-US" sz="2800" dirty="0" smtClean="0">
                  <a:solidFill>
                    <a:srgbClr val="C00000"/>
                  </a:solidFill>
                  <a:latin typeface="+mj-ea"/>
                  <a:ea typeface="+mj-ea"/>
                </a:rPr>
                <a:t>발기인의 성명</a:t>
              </a:r>
              <a:r>
                <a:rPr lang="en-US" altLang="ko-KR" sz="2800" dirty="0" smtClean="0">
                  <a:solidFill>
                    <a:srgbClr val="C00000"/>
                  </a:solidFill>
                  <a:latin typeface="+mj-ea"/>
                  <a:ea typeface="+mj-ea"/>
                </a:rPr>
                <a:t>, </a:t>
              </a:r>
              <a:r>
                <a:rPr lang="ko-KR" altLang="en-US" sz="2800" dirty="0" smtClean="0">
                  <a:solidFill>
                    <a:srgbClr val="C00000"/>
                  </a:solidFill>
                  <a:latin typeface="+mj-ea"/>
                  <a:ea typeface="+mj-ea"/>
                </a:rPr>
                <a:t>주민등록번호 및 주소</a:t>
              </a:r>
              <a:endParaRPr lang="ko-KR" altLang="en-US" sz="2800" dirty="0" smtClean="0">
                <a:solidFill>
                  <a:srgbClr val="C00000"/>
                </a:solidFill>
                <a:latin typeface="+mj-ea"/>
                <a:ea typeface="+mj-ea"/>
              </a:endParaRPr>
            </a:p>
            <a:p>
              <a:endParaRPr lang="ko-KR" altLang="en-US" sz="3600" dirty="0">
                <a:latin typeface="+mj-ea"/>
                <a:ea typeface="+mj-ea"/>
              </a:endParaRPr>
            </a:p>
          </p:txBody>
        </p:sp>
      </p:grp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12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ko-KR" altLang="en-US" dirty="0"/>
              <a:t>부산시 </a:t>
            </a:r>
            <a:r>
              <a:rPr lang="en-US" altLang="ko-KR" dirty="0"/>
              <a:t>6</a:t>
            </a:r>
            <a:r>
              <a:rPr lang="ko-KR" altLang="en-US" dirty="0"/>
              <a:t>개 투자기관 인원</a:t>
            </a:r>
          </a:p>
        </p:txBody>
      </p:sp>
      <p:graphicFrame>
        <p:nvGraphicFramePr>
          <p:cNvPr id="5" name="내용 개체 틀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3346941602"/>
              </p:ext>
            </p:extLst>
          </p:nvPr>
        </p:nvGraphicFramePr>
        <p:xfrm>
          <a:off x="323528" y="1412776"/>
          <a:ext cx="8352928" cy="489241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048473"/>
                <a:gridCol w="3304455"/>
              </a:tblGrid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 err="1">
                          <a:latin typeface="+mj-ea"/>
                          <a:ea typeface="+mj-ea"/>
                        </a:rPr>
                        <a:t>투자기관명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 err="1">
                          <a:latin typeface="+mj-ea"/>
                          <a:ea typeface="+mj-ea"/>
                        </a:rPr>
                        <a:t>현원현황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 smtClean="0">
                          <a:latin typeface="+mj-ea"/>
                          <a:ea typeface="+mj-ea"/>
                          <a:sym typeface="Arial"/>
                        </a:rPr>
                        <a:t>3,664</a:t>
                      </a:r>
                      <a:r>
                        <a:rPr lang="ko-KR" altLang="en-US" sz="2400" dirty="0" smtClean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>
                          <a:latin typeface="+mj-ea"/>
                          <a:ea typeface="+mj-ea"/>
                        </a:rPr>
                        <a:t>부산도시공사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193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>
                          <a:latin typeface="+mj-ea"/>
                          <a:ea typeface="+mj-ea"/>
                        </a:rPr>
                        <a:t>부산시설공단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897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>
                          <a:latin typeface="+mj-ea"/>
                          <a:ea typeface="+mj-ea"/>
                        </a:rPr>
                        <a:t>부산의료원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464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 smtClean="0">
                          <a:latin typeface="+mj-ea"/>
                          <a:ea typeface="+mj-ea"/>
                        </a:rPr>
                        <a:t>부산지방공단 </a:t>
                      </a:r>
                      <a:r>
                        <a:rPr lang="ko-KR" altLang="en-US" sz="2400" dirty="0" err="1" smtClean="0">
                          <a:latin typeface="+mj-ea"/>
                          <a:ea typeface="+mj-ea"/>
                        </a:rPr>
                        <a:t>스포원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99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544659"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o-KR" altLang="en-US" sz="2400" dirty="0">
                          <a:latin typeface="+mj-ea"/>
                          <a:ea typeface="+mj-ea"/>
                        </a:rPr>
                        <a:t>부산환경공단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 smtClean="0">
                          <a:latin typeface="+mj-ea"/>
                          <a:ea typeface="+mj-ea"/>
                          <a:sym typeface="Arial"/>
                        </a:rPr>
                        <a:t>565</a:t>
                      </a:r>
                      <a:r>
                        <a:rPr lang="ko-KR" altLang="en-US" sz="2400" dirty="0" smtClean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</a:tr>
              <a:tr h="795898"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(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참고</a:t>
                      </a: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) 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부산교통공사 </a:t>
                      </a: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3,664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 </a:t>
                      </a: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/ 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나머지 </a:t>
                      </a: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5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개 합계 </a:t>
                      </a:r>
                      <a:r>
                        <a:rPr lang="en-US" altLang="ko-KR" sz="2400" dirty="0">
                          <a:latin typeface="+mj-ea"/>
                          <a:ea typeface="+mj-ea"/>
                          <a:sym typeface="Arial"/>
                        </a:rPr>
                        <a:t>2,218</a:t>
                      </a:r>
                      <a:r>
                        <a:rPr lang="ko-KR" altLang="en-US" sz="2400" dirty="0">
                          <a:latin typeface="+mj-ea"/>
                          <a:ea typeface="+mj-ea"/>
                          <a:sym typeface="Arial"/>
                        </a:rPr>
                        <a:t>명</a:t>
                      </a:r>
                      <a:endParaRPr lang="ko-KR" altLang="en-US" sz="24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Tahoma"/>
                        <a:sym typeface="Tahoma"/>
                      </a:endParaRPr>
                    </a:p>
                  </a:txBody>
                  <a:tcPr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835696" y="1916832"/>
            <a:ext cx="2031325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2400" dirty="0">
                <a:solidFill>
                  <a:srgbClr val="C00000"/>
                </a:solidFill>
                <a:latin typeface="+mj-ea"/>
                <a:ea typeface="+mj-ea"/>
              </a:rPr>
              <a:t>부산교통공사</a:t>
            </a:r>
            <a:endParaRPr lang="ko-KR" altLang="en-US" sz="2400" dirty="0">
              <a:solidFill>
                <a:srgbClr val="C00000"/>
              </a:solidFill>
              <a:latin typeface="+mj-ea"/>
              <a:ea typeface="+mj-ea"/>
              <a:cs typeface="Tahoma"/>
              <a:sym typeface="Tahoma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13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en-US" altLang="ko-KR" dirty="0" smtClean="0"/>
          </a:p>
          <a:p>
            <a:pPr marL="0" lvl="0" indent="0" algn="ctr">
              <a:buNone/>
            </a:pPr>
            <a:endParaRPr lang="en-US" altLang="ko-KR" dirty="0"/>
          </a:p>
          <a:p>
            <a:pPr marL="0" lvl="0" indent="0" algn="ctr">
              <a:buNone/>
            </a:pPr>
            <a:endParaRPr lang="en-US" altLang="ko-KR" dirty="0" smtClean="0"/>
          </a:p>
          <a:p>
            <a:pPr marL="0" lvl="0" indent="0" algn="ctr">
              <a:buNone/>
            </a:pPr>
            <a:endParaRPr lang="en-US" altLang="ko-KR" dirty="0"/>
          </a:p>
          <a:p>
            <a:pPr marL="0" lvl="0" indent="0" algn="ctr">
              <a:buNone/>
            </a:pPr>
            <a:r>
              <a:rPr lang="ko-KR" altLang="en-US" sz="4400" dirty="0" smtClean="0">
                <a:latin typeface="+mj-ea"/>
                <a:ea typeface="+mj-ea"/>
              </a:rPr>
              <a:t>경청해 </a:t>
            </a:r>
            <a:r>
              <a:rPr lang="ko-KR" altLang="en-US" sz="4400" dirty="0">
                <a:latin typeface="+mj-ea"/>
                <a:ea typeface="+mj-ea"/>
              </a:rPr>
              <a:t>주셔서 감사합니다</a:t>
            </a:r>
            <a:r>
              <a:rPr lang="en-US" altLang="ko-KR" sz="4400" dirty="0">
                <a:latin typeface="+mj-ea"/>
                <a:ea typeface="+mj-ea"/>
              </a:rPr>
              <a:t>.</a:t>
            </a:r>
            <a:endParaRPr lang="ko-KR" altLang="en-US" sz="4400" dirty="0">
              <a:latin typeface="+mj-ea"/>
              <a:ea typeface="+mj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14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/>
          <p:cNvPicPr/>
          <p:nvPr/>
        </p:nvPicPr>
        <p:blipFill rotWithShape="1">
          <a:blip r:embed="rId2" cstate="print">
            <a:alphaModFix/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1762" r="100000">
                        <a14:foregroundMark x1="30837" y1="30000" x2="68062" y2="86471"/>
                        <a14:foregroundMark x1="72026" y1="42941" x2="72026" y2="42941"/>
                        <a14:foregroundMark x1="77533" y1="42941" x2="77533" y2="42941"/>
                        <a14:foregroundMark x1="81718" y1="52647" x2="81718" y2="52647"/>
                        <a14:foregroundMark x1="82379" y1="58824" x2="82379" y2="58824"/>
                        <a14:foregroundMark x1="79295" y1="58824" x2="74449" y2="45882"/>
                        <a14:foregroundMark x1="78414" y1="65588" x2="82379" y2="79706"/>
                        <a14:foregroundMark x1="79295" y1="69706" x2="34141" y2="88529"/>
                        <a14:foregroundMark x1="30176" y1="81471" x2="33260" y2="92353"/>
                        <a14:foregroundMark x1="31718" y1="78529" x2="29295" y2="61765"/>
                        <a14:foregroundMark x1="27753" y1="50882" x2="25330" y2="28824"/>
                        <a14:foregroundMark x1="23789" y1="33824" x2="26211" y2="51765"/>
                        <a14:foregroundMark x1="39868" y1="27941" x2="54185" y2="28824"/>
                        <a14:foregroundMark x1="59912" y1="28824" x2="70485" y2="50882"/>
                        <a14:foregroundMark x1="20485" y1="73529" x2="26872" y2="78529"/>
                        <a14:foregroundMark x1="16520" y1="79706" x2="16520" y2="79706"/>
                        <a14:foregroundMark x1="19604" y1="74706" x2="19604" y2="74706"/>
                        <a14:foregroundMark x1="19604" y1="73529" x2="19604" y2="735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11539" y="0"/>
            <a:ext cx="864096" cy="700828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356094" y="575554"/>
            <a:ext cx="8336726" cy="2925453"/>
            <a:chOff x="-562216" y="0"/>
            <a:chExt cx="8624008" cy="3437533"/>
          </a:xfrm>
          <a:scene3d>
            <a:camera prst="orthographicFront"/>
            <a:lightRig rig="chilly" dir="t"/>
          </a:scene3d>
        </p:grpSpPr>
        <p:sp>
          <p:nvSpPr>
            <p:cNvPr id="10" name="모서리가 둥근 직사각형 9"/>
            <p:cNvSpPr/>
            <p:nvPr/>
          </p:nvSpPr>
          <p:spPr>
            <a:xfrm>
              <a:off x="-562216" y="0"/>
              <a:ext cx="8229588" cy="3437533"/>
            </a:xfrm>
            <a:prstGeom prst="roundRect">
              <a:avLst/>
            </a:prstGeom>
            <a:noFill/>
            <a:ln w="63500">
              <a:solidFill>
                <a:schemeClr val="lt1">
                  <a:hueOff val="0"/>
                  <a:satOff val="0"/>
                  <a:lumOff val="0"/>
                </a:schemeClr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모서리가 둥근 직사각형 4"/>
            <p:cNvSpPr/>
            <p:nvPr/>
          </p:nvSpPr>
          <p:spPr>
            <a:xfrm>
              <a:off x="167818" y="167807"/>
              <a:ext cx="7893974" cy="31019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970" tIns="70485" rIns="140970" bIns="70485" numCol="1" spcCol="1270" anchor="ctr" anchorCtr="0">
              <a:noAutofit/>
            </a:bodyPr>
            <a:lstStyle/>
            <a:p>
              <a:pPr lvl="0" algn="l" defTabSz="1644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부산교통공사 설치 조례</a:t>
              </a:r>
              <a:r>
                <a:rPr lang="en-US" alt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 </a:t>
              </a:r>
              <a:r>
                <a:rPr lang="ko-KR" altLang="en-US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제</a:t>
              </a:r>
              <a:r>
                <a:rPr lang="en-US" alt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5</a:t>
              </a:r>
              <a:r>
                <a:rPr lang="ko-KR" altLang="en-US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조 </a:t>
              </a: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3400" kern="1200" dirty="0" smtClean="0">
                <a:latin typeface="+mj-ea"/>
                <a:ea typeface="+mj-ea"/>
              </a:endParaRP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 kern="1200" dirty="0" smtClean="0">
                  <a:latin typeface="+mj-ea"/>
                  <a:ea typeface="+mj-ea"/>
                </a:rPr>
                <a:t>① 공사의 임원은 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사장을 포함한 이사</a:t>
              </a: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 kern="1200" dirty="0" smtClean="0">
                  <a:latin typeface="+mj-ea"/>
                  <a:ea typeface="+mj-ea"/>
                </a:rPr>
                <a:t>② 상임이사의 정수는 </a:t>
              </a:r>
              <a:r>
                <a:rPr lang="en-US" altLang="ko-KR" sz="3000" u="sng" kern="1200" dirty="0" smtClean="0">
                  <a:latin typeface="+mj-ea"/>
                  <a:ea typeface="+mj-ea"/>
                </a:rPr>
                <a:t>4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명 이내</a:t>
              </a:r>
              <a:endParaRPr lang="ko-KR" sz="3000" u="sng" kern="1200" dirty="0">
                <a:latin typeface="+mj-ea"/>
                <a:ea typeface="+mj-ea"/>
              </a:endParaRP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356094" y="3971565"/>
            <a:ext cx="7955446" cy="2263959"/>
            <a:chOff x="340796" y="3406931"/>
            <a:chExt cx="7888803" cy="2263959"/>
          </a:xfrm>
          <a:scene3d>
            <a:camera prst="orthographicFront"/>
            <a:lightRig rig="chilly" dir="t"/>
          </a:scene3d>
        </p:grpSpPr>
        <p:sp>
          <p:nvSpPr>
            <p:cNvPr id="13" name="모서리가 둥근 직사각형 12"/>
            <p:cNvSpPr/>
            <p:nvPr/>
          </p:nvSpPr>
          <p:spPr>
            <a:xfrm>
              <a:off x="340796" y="3406931"/>
              <a:ext cx="7888803" cy="2263959"/>
            </a:xfrm>
            <a:prstGeom prst="roundRect">
              <a:avLst/>
            </a:prstGeom>
            <a:noFill/>
            <a:ln w="63500">
              <a:solidFill>
                <a:schemeClr val="lt1">
                  <a:hueOff val="0"/>
                  <a:satOff val="0"/>
                  <a:lumOff val="0"/>
                </a:schemeClr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모서리가 둥근 직사각형 4"/>
            <p:cNvSpPr/>
            <p:nvPr/>
          </p:nvSpPr>
          <p:spPr>
            <a:xfrm>
              <a:off x="451313" y="3517448"/>
              <a:ext cx="7667769" cy="204292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970" tIns="70485" rIns="140970" bIns="70485" numCol="1" spcCol="1270" anchor="ctr" anchorCtr="0">
              <a:noAutofit/>
            </a:bodyPr>
            <a:lstStyle/>
            <a:p>
              <a:pPr lvl="0" algn="ctr" defTabSz="1644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부산교통공사 정관</a:t>
              </a:r>
              <a:r>
                <a:rPr lang="en-US" alt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 </a:t>
              </a:r>
              <a:r>
                <a:rPr lang="ko-KR" altLang="en-US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제</a:t>
              </a:r>
              <a:r>
                <a:rPr lang="en-US" altLang="ko-KR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9</a:t>
              </a:r>
              <a:r>
                <a:rPr lang="ko-KR" altLang="en-US" sz="3700" kern="12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+mj-ea"/>
                  <a:ea typeface="+mj-ea"/>
                </a:rPr>
                <a:t>조 </a:t>
              </a: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3400" kern="1200" dirty="0" smtClean="0">
                <a:latin typeface="+mj-ea"/>
                <a:ea typeface="+mj-ea"/>
              </a:endParaRPr>
            </a:p>
            <a:p>
              <a:pPr lvl="0" algn="l" defTabSz="16446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 kern="1200" dirty="0" smtClean="0">
                  <a:latin typeface="+mj-ea"/>
                  <a:ea typeface="+mj-ea"/>
                </a:rPr>
                <a:t>① 공사의 임원은 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사장 </a:t>
              </a:r>
              <a:r>
                <a:rPr lang="en-US" altLang="ko-KR" sz="3000" u="sng" kern="1200" dirty="0" smtClean="0">
                  <a:latin typeface="+mj-ea"/>
                  <a:ea typeface="+mj-ea"/>
                </a:rPr>
                <a:t>1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인</a:t>
              </a:r>
              <a:r>
                <a:rPr lang="en-US" altLang="ko-KR" sz="3000" u="sng" kern="1200" dirty="0" smtClean="0">
                  <a:latin typeface="+mj-ea"/>
                  <a:ea typeface="+mj-ea"/>
                </a:rPr>
                <a:t>, 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상임이사 </a:t>
              </a:r>
              <a:r>
                <a:rPr lang="en-US" altLang="ko-KR" sz="3000" u="sng" kern="1200" dirty="0" smtClean="0">
                  <a:latin typeface="+mj-ea"/>
                  <a:ea typeface="+mj-ea"/>
                </a:rPr>
                <a:t>4</a:t>
              </a:r>
              <a:r>
                <a:rPr lang="ko-KR" altLang="en-US" sz="3000" u="sng" kern="1200" dirty="0" smtClean="0">
                  <a:latin typeface="+mj-ea"/>
                  <a:ea typeface="+mj-ea"/>
                </a:rPr>
                <a:t>인</a:t>
              </a:r>
            </a:p>
          </p:txBody>
        </p:sp>
      </p:grp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2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3389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251520" y="405262"/>
            <a:ext cx="8507288" cy="863498"/>
          </a:xfrm>
        </p:spPr>
        <p:txBody>
          <a:bodyPr>
            <a:normAutofit fontScale="90000"/>
          </a:bodyPr>
          <a:lstStyle/>
          <a:p>
            <a:pPr lvl="0" algn="ctr"/>
            <a:r>
              <a:rPr lang="ko-KR" altLang="en-US" dirty="0" smtClean="0"/>
              <a:t>타 </a:t>
            </a:r>
            <a:r>
              <a:rPr lang="ko-KR" altLang="en-US" dirty="0" smtClean="0"/>
              <a:t>지역 </a:t>
            </a:r>
            <a:r>
              <a:rPr lang="ko-KR" altLang="en-US" dirty="0" smtClean="0"/>
              <a:t>도시철도공사 조례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정관 </a:t>
            </a:r>
            <a:r>
              <a:rPr lang="ko-KR" altLang="en-US" dirty="0"/>
              <a:t>이사 </a:t>
            </a:r>
            <a:r>
              <a:rPr lang="ko-KR" altLang="en-US" dirty="0" smtClean="0"/>
              <a:t>수 비</a:t>
            </a:r>
            <a:r>
              <a:rPr lang="ko-KR" altLang="en-US" dirty="0"/>
              <a:t>교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err="1" smtClean="0">
                <a:latin typeface="+mj-ea"/>
                <a:ea typeface="+mj-ea"/>
              </a:rPr>
              <a:t>서울메트로</a:t>
            </a:r>
            <a:r>
              <a:rPr lang="ko-KR" altLang="en-US" sz="2800" dirty="0" smtClean="0">
                <a:latin typeface="+mj-ea"/>
                <a:ea typeface="+mj-ea"/>
              </a:rPr>
              <a:t> 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서울도시철도공사 </a:t>
            </a:r>
            <a:r>
              <a:rPr lang="ko-KR" altLang="en-US" sz="2800" dirty="0">
                <a:latin typeface="+mj-ea"/>
                <a:ea typeface="+mj-ea"/>
              </a:rPr>
              <a:t>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 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대구도시철도공사 </a:t>
            </a:r>
            <a:r>
              <a:rPr lang="ko-KR" altLang="en-US" sz="2800" dirty="0">
                <a:latin typeface="+mj-ea"/>
                <a:ea typeface="+mj-ea"/>
              </a:rPr>
              <a:t>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 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인천교통공사 </a:t>
            </a:r>
            <a:r>
              <a:rPr lang="ko-KR" altLang="en-US" sz="2800" dirty="0">
                <a:latin typeface="+mj-ea"/>
                <a:ea typeface="+mj-ea"/>
              </a:rPr>
              <a:t>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 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광주도시철도공사 </a:t>
            </a:r>
            <a:r>
              <a:rPr lang="ko-KR" altLang="en-US" sz="2800" dirty="0">
                <a:latin typeface="+mj-ea"/>
                <a:ea typeface="+mj-ea"/>
              </a:rPr>
              <a:t>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 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lnSpc>
                <a:spcPct val="125000"/>
              </a:lnSpc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대전도시철도공사 </a:t>
            </a:r>
            <a:r>
              <a:rPr lang="ko-KR" altLang="en-US" sz="2800" dirty="0">
                <a:latin typeface="+mj-ea"/>
                <a:ea typeface="+mj-ea"/>
              </a:rPr>
              <a:t>조례 </a:t>
            </a:r>
            <a:r>
              <a:rPr lang="en-US" altLang="ko-KR" sz="2800" dirty="0" err="1" smtClean="0">
                <a:latin typeface="+mj-ea"/>
                <a:ea typeface="+mj-ea"/>
              </a:rPr>
              <a:t>vs</a:t>
            </a:r>
            <a:r>
              <a:rPr lang="en-US" altLang="ko-KR" sz="2800" dirty="0" smtClean="0">
                <a:latin typeface="+mj-ea"/>
                <a:ea typeface="+mj-ea"/>
              </a:rPr>
              <a:t> </a:t>
            </a:r>
            <a:r>
              <a:rPr lang="ko-KR" altLang="en-US" sz="2800" dirty="0" smtClean="0">
                <a:latin typeface="+mj-ea"/>
                <a:ea typeface="+mj-ea"/>
              </a:rPr>
              <a:t>정관 </a:t>
            </a:r>
            <a:endParaRPr lang="en-US" altLang="ko-KR" sz="2800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endParaRPr lang="en-US" altLang="ko-KR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r>
              <a:rPr lang="ko-KR" altLang="en-US" sz="4400" dirty="0" smtClean="0">
                <a:latin typeface="+mj-ea"/>
                <a:ea typeface="+mj-ea"/>
              </a:rPr>
              <a:t>부산교통공사 </a:t>
            </a:r>
            <a:r>
              <a:rPr lang="ko-KR" altLang="en-US" sz="4400" dirty="0" smtClean="0">
                <a:latin typeface="+mj-ea"/>
                <a:ea typeface="+mj-ea"/>
              </a:rPr>
              <a:t>조례</a:t>
            </a:r>
            <a:r>
              <a:rPr lang="en-US" altLang="ko-KR" sz="4400" dirty="0">
                <a:latin typeface="+mj-ea"/>
                <a:ea typeface="+mj-ea"/>
              </a:rPr>
              <a:t> </a:t>
            </a:r>
            <a:r>
              <a:rPr lang="en-US" altLang="ko-KR" sz="4400" dirty="0" err="1" smtClean="0">
                <a:latin typeface="+mj-ea"/>
                <a:ea typeface="+mj-ea"/>
              </a:rPr>
              <a:t>vs</a:t>
            </a:r>
            <a:r>
              <a:rPr lang="ko-KR" altLang="en-US" sz="4400" dirty="0" smtClean="0">
                <a:latin typeface="+mj-ea"/>
                <a:ea typeface="+mj-ea"/>
              </a:rPr>
              <a:t>정관</a:t>
            </a:r>
            <a:r>
              <a:rPr lang="en-US" altLang="ko-KR" sz="4400" dirty="0" smtClean="0">
                <a:latin typeface="+mj-ea"/>
                <a:ea typeface="+mj-ea"/>
              </a:rPr>
              <a:t>?</a:t>
            </a:r>
            <a:endParaRPr lang="en-US" altLang="ko-KR" sz="4400" dirty="0">
              <a:latin typeface="+mj-ea"/>
              <a:ea typeface="+mj-ea"/>
            </a:endParaRPr>
          </a:p>
          <a:p>
            <a:pPr lvl="0"/>
            <a:endParaRPr lang="en-US" altLang="ko-KR" dirty="0">
              <a:latin typeface="+mj-ea"/>
              <a:ea typeface="+mj-ea"/>
            </a:endParaRPr>
          </a:p>
          <a:p>
            <a:pPr lvl="0"/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2" name="직사각형 1"/>
          <p:cNvSpPr/>
          <p:nvPr/>
        </p:nvSpPr>
        <p:spPr>
          <a:xfrm rot="20740572">
            <a:off x="6655448" y="5380187"/>
            <a:ext cx="1978872" cy="792088"/>
          </a:xfrm>
          <a:prstGeom prst="rect">
            <a:avLst/>
          </a:prstGeom>
          <a:noFill/>
          <a:ln w="63500" cap="sq" cmpd="sng">
            <a:solidFill>
              <a:srgbClr val="C0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불</a:t>
            </a:r>
            <a:r>
              <a:rPr lang="ko-KR" altLang="en-US" sz="4000" dirty="0" smtClean="0"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일치</a:t>
            </a:r>
            <a:endParaRPr lang="ko-KR" altLang="en-US" sz="4000" dirty="0"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 rot="20776235">
            <a:off x="4448598" y="1123484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6" name="직사각형 15"/>
          <p:cNvSpPr/>
          <p:nvPr/>
        </p:nvSpPr>
        <p:spPr>
          <a:xfrm rot="20776235">
            <a:off x="5563044" y="1746007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7" name="직사각형 16"/>
          <p:cNvSpPr/>
          <p:nvPr/>
        </p:nvSpPr>
        <p:spPr>
          <a:xfrm rot="20776235">
            <a:off x="5503625" y="2494932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8" name="직사각형 17"/>
          <p:cNvSpPr/>
          <p:nvPr/>
        </p:nvSpPr>
        <p:spPr>
          <a:xfrm rot="20776235">
            <a:off x="4803643" y="3119277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9" name="직사각형 18"/>
          <p:cNvSpPr/>
          <p:nvPr/>
        </p:nvSpPr>
        <p:spPr>
          <a:xfrm rot="20776235">
            <a:off x="5563045" y="3708046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20" name="직사각형 19"/>
          <p:cNvSpPr/>
          <p:nvPr/>
        </p:nvSpPr>
        <p:spPr>
          <a:xfrm rot="20776235">
            <a:off x="5563042" y="4448090"/>
            <a:ext cx="1211165" cy="608781"/>
          </a:xfrm>
          <a:prstGeom prst="rect">
            <a:avLst/>
          </a:prstGeom>
          <a:noFill/>
          <a:ln w="63500" cap="sq" cmpd="sng">
            <a:solidFill>
              <a:srgbClr val="00B0F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rgbClr val="00B0F0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3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250"/>
                            </p:stCondLst>
                            <p:childTnLst>
                              <p:par>
                                <p:cTn id="4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477270"/>
            <a:ext cx="8229600" cy="863498"/>
          </a:xfrm>
        </p:spPr>
        <p:txBody>
          <a:bodyPr>
            <a:normAutofit/>
          </a:bodyPr>
          <a:lstStyle/>
          <a:p>
            <a:pPr lvl="0"/>
            <a:r>
              <a:rPr lang="ko-KR" altLang="en-US" dirty="0"/>
              <a:t>부산지역 공사 공단 조례</a:t>
            </a:r>
            <a:r>
              <a:rPr lang="en-US" altLang="ko-KR" dirty="0"/>
              <a:t>. </a:t>
            </a:r>
            <a:r>
              <a:rPr lang="ko-KR" altLang="en-US" dirty="0"/>
              <a:t>정관 이사 수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endParaRPr lang="en-US" altLang="ko-KR" sz="3200" dirty="0" smtClean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부산도시공사 </a:t>
            </a:r>
            <a:r>
              <a:rPr lang="ko-KR" altLang="en-US" sz="3200" dirty="0">
                <a:latin typeface="+mj-ea"/>
                <a:ea typeface="+mj-ea"/>
              </a:rPr>
              <a:t>조례 </a:t>
            </a:r>
            <a:r>
              <a:rPr lang="en-US" altLang="ko-KR" sz="3200" dirty="0" err="1" smtClean="0">
                <a:latin typeface="+mj-ea"/>
                <a:ea typeface="+mj-ea"/>
              </a:rPr>
              <a:t>vs</a:t>
            </a:r>
            <a:r>
              <a:rPr lang="en-US" altLang="ko-KR" sz="3200" dirty="0" smtClean="0">
                <a:latin typeface="+mj-ea"/>
                <a:ea typeface="+mj-ea"/>
              </a:rPr>
              <a:t> </a:t>
            </a:r>
            <a:r>
              <a:rPr lang="ko-KR" altLang="en-US" sz="3200" dirty="0" smtClean="0">
                <a:latin typeface="+mj-ea"/>
                <a:ea typeface="+mj-ea"/>
              </a:rPr>
              <a:t>정관 </a:t>
            </a:r>
            <a:endParaRPr lang="en-US" altLang="ko-KR" sz="3200" dirty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부산시설공단 조례 </a:t>
            </a:r>
            <a:r>
              <a:rPr lang="en-US" altLang="ko-KR" sz="3200" dirty="0" err="1" smtClean="0">
                <a:latin typeface="+mj-ea"/>
                <a:ea typeface="+mj-ea"/>
              </a:rPr>
              <a:t>vs</a:t>
            </a:r>
            <a:r>
              <a:rPr lang="en-US" altLang="ko-KR" sz="3200" dirty="0" smtClean="0">
                <a:latin typeface="+mj-ea"/>
                <a:ea typeface="+mj-ea"/>
              </a:rPr>
              <a:t> </a:t>
            </a:r>
            <a:r>
              <a:rPr lang="ko-KR" altLang="en-US" sz="3200" dirty="0" smtClean="0">
                <a:latin typeface="+mj-ea"/>
                <a:ea typeface="+mj-ea"/>
              </a:rPr>
              <a:t>정관 </a:t>
            </a:r>
            <a:endParaRPr lang="en-US" altLang="ko-KR" sz="3200" dirty="0" smtClean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부산환경공단 </a:t>
            </a:r>
            <a:r>
              <a:rPr lang="ko-KR" altLang="en-US" sz="3200" dirty="0">
                <a:latin typeface="+mj-ea"/>
                <a:ea typeface="+mj-ea"/>
              </a:rPr>
              <a:t>조례 </a:t>
            </a:r>
            <a:r>
              <a:rPr lang="en-US" altLang="ko-KR" sz="3200" dirty="0" err="1" smtClean="0">
                <a:latin typeface="+mj-ea"/>
                <a:ea typeface="+mj-ea"/>
              </a:rPr>
              <a:t>vs</a:t>
            </a:r>
            <a:r>
              <a:rPr lang="en-US" altLang="ko-KR" sz="3200" dirty="0" smtClean="0">
                <a:latin typeface="+mj-ea"/>
                <a:ea typeface="+mj-ea"/>
              </a:rPr>
              <a:t> </a:t>
            </a:r>
            <a:r>
              <a:rPr lang="ko-KR" altLang="en-US" sz="3200" dirty="0" smtClean="0">
                <a:latin typeface="+mj-ea"/>
                <a:ea typeface="+mj-ea"/>
              </a:rPr>
              <a:t>정관 </a:t>
            </a:r>
            <a:endParaRPr lang="en-US" altLang="ko-KR" sz="3200" dirty="0" smtClean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지방공단 </a:t>
            </a:r>
            <a:r>
              <a:rPr lang="ko-KR" altLang="en-US" sz="3200" dirty="0" err="1">
                <a:latin typeface="+mj-ea"/>
                <a:ea typeface="+mj-ea"/>
              </a:rPr>
              <a:t>스포원</a:t>
            </a:r>
            <a:r>
              <a:rPr lang="ko-KR" altLang="en-US" sz="3200" dirty="0">
                <a:latin typeface="+mj-ea"/>
                <a:ea typeface="+mj-ea"/>
              </a:rPr>
              <a:t> 조례 </a:t>
            </a:r>
            <a:r>
              <a:rPr lang="en-US" altLang="ko-KR" sz="3200" dirty="0" err="1" smtClean="0">
                <a:latin typeface="+mj-ea"/>
                <a:ea typeface="+mj-ea"/>
              </a:rPr>
              <a:t>vs</a:t>
            </a:r>
            <a:r>
              <a:rPr lang="en-US" altLang="ko-KR" sz="3200" dirty="0" smtClean="0">
                <a:latin typeface="+mj-ea"/>
                <a:ea typeface="+mj-ea"/>
              </a:rPr>
              <a:t> </a:t>
            </a:r>
            <a:r>
              <a:rPr lang="ko-KR" altLang="en-US" sz="3200" dirty="0" smtClean="0">
                <a:latin typeface="+mj-ea"/>
                <a:ea typeface="+mj-ea"/>
              </a:rPr>
              <a:t>정관</a:t>
            </a:r>
            <a:endParaRPr lang="ko-KR" altLang="en-US" sz="3200" dirty="0">
              <a:latin typeface="+mj-ea"/>
              <a:ea typeface="+mj-ea"/>
            </a:endParaRPr>
          </a:p>
        </p:txBody>
      </p:sp>
      <p:sp>
        <p:nvSpPr>
          <p:cNvPr id="6" name="직사각형 5"/>
          <p:cNvSpPr/>
          <p:nvPr/>
        </p:nvSpPr>
        <p:spPr>
          <a:xfrm rot="20776235">
            <a:off x="5707059" y="2022372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7" name="직사각형 6"/>
          <p:cNvSpPr/>
          <p:nvPr/>
        </p:nvSpPr>
        <p:spPr>
          <a:xfrm rot="20776235">
            <a:off x="5806019" y="2901213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8" name="직사각형 7"/>
          <p:cNvSpPr/>
          <p:nvPr/>
        </p:nvSpPr>
        <p:spPr>
          <a:xfrm rot="20776235">
            <a:off x="5892676" y="3780054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9" name="직사각형 8"/>
          <p:cNvSpPr/>
          <p:nvPr/>
        </p:nvSpPr>
        <p:spPr>
          <a:xfrm rot="20776235">
            <a:off x="6367581" y="4658895"/>
            <a:ext cx="1211165" cy="608781"/>
          </a:xfrm>
          <a:prstGeom prst="rect">
            <a:avLst/>
          </a:prstGeom>
          <a:noFill/>
          <a:ln w="63500" cap="sq" cmpd="sng">
            <a:solidFill>
              <a:schemeClr val="tx1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일</a:t>
            </a:r>
            <a:r>
              <a:rPr lang="ko-KR" altLang="en-US" sz="4000" dirty="0">
                <a:solidFill>
                  <a:schemeClr val="tx1"/>
                </a:solidFill>
                <a:latin typeface="HY목각파임B" pitchFamily="18" charset="-127"/>
                <a:ea typeface="HY목각파임B" pitchFamily="18" charset="-127"/>
              </a:rPr>
              <a:t>치</a:t>
            </a:r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4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69894" y="1340768"/>
            <a:ext cx="3706368" cy="52364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9512" y="4221088"/>
            <a:ext cx="7068910" cy="2062103"/>
          </a:xfrm>
          <a:prstGeom prst="rect">
            <a:avLst/>
          </a:prstGeom>
          <a:solidFill>
            <a:schemeClr val="tx1"/>
          </a:solidFill>
          <a:effectLst>
            <a:outerShdw blurRad="393700" dist="381000" dir="24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1.</a:t>
            </a:r>
            <a:r>
              <a:rPr lang="ko-KR" altLang="en-US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입찰에 부치는 사항</a:t>
            </a:r>
            <a:endParaRPr lang="en-US" altLang="ko-KR" sz="3200" b="1" dirty="0" smtClean="0">
              <a:solidFill>
                <a:schemeClr val="bg1"/>
              </a:solidFill>
              <a:latin typeface="함초롬바탕" pitchFamily="18" charset="-127"/>
              <a:ea typeface="함초롬바탕" pitchFamily="18" charset="-127"/>
              <a:cs typeface="함초롬바탕" pitchFamily="18" charset="-127"/>
            </a:endParaRPr>
          </a:p>
          <a:p>
            <a:endParaRPr lang="en-US" altLang="ko-KR" sz="3200" b="1" dirty="0" smtClean="0">
              <a:solidFill>
                <a:schemeClr val="bg1"/>
              </a:solidFill>
              <a:latin typeface="함초롬바탕" pitchFamily="18" charset="-127"/>
              <a:ea typeface="함초롬바탕" pitchFamily="18" charset="-127"/>
              <a:cs typeface="함초롬바탕" pitchFamily="18" charset="-127"/>
            </a:endParaRPr>
          </a:p>
          <a:p>
            <a:r>
              <a:rPr lang="ko-KR" altLang="en-US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가</a:t>
            </a:r>
            <a:r>
              <a:rPr lang="en-US" altLang="ko-KR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. </a:t>
            </a:r>
            <a:r>
              <a:rPr lang="ko-KR" altLang="en-US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용 역 명 </a:t>
            </a:r>
            <a:r>
              <a:rPr lang="en-US" altLang="ko-KR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: </a:t>
            </a:r>
            <a:r>
              <a:rPr lang="ko-KR" altLang="en-US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부산교통공단 경영진단                              </a:t>
            </a:r>
            <a:r>
              <a:rPr lang="en-US" altLang="ko-KR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		     </a:t>
            </a:r>
            <a:r>
              <a:rPr lang="ko-KR" altLang="en-US" sz="32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및 발전방안용역</a:t>
            </a:r>
            <a:endParaRPr lang="ko-KR" altLang="en-US" sz="3200" b="1" dirty="0">
              <a:solidFill>
                <a:schemeClr val="bg1"/>
              </a:solidFill>
              <a:latin typeface="함초롬바탕" pitchFamily="18" charset="-127"/>
              <a:ea typeface="함초롬바탕" pitchFamily="18" charset="-127"/>
              <a:cs typeface="함초롬바탕" pitchFamily="18" charset="-127"/>
            </a:endParaRPr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24936" cy="928686"/>
          </a:xfrm>
        </p:spPr>
        <p:txBody>
          <a:bodyPr>
            <a:noAutofit/>
          </a:bodyPr>
          <a:lstStyle/>
          <a:p>
            <a:pPr lvl="0" algn="r"/>
            <a:r>
              <a:rPr lang="ko-KR" altLang="en-US" dirty="0" smtClean="0"/>
              <a:t>부산교통공사 </a:t>
            </a:r>
            <a:r>
              <a:rPr lang="ko-KR" altLang="en-US" dirty="0"/>
              <a:t>설립을 위한 긴급입찰공고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1340768"/>
            <a:ext cx="5112568" cy="648997"/>
          </a:xfrm>
          <a:prstGeom prst="rect">
            <a:avLst/>
          </a:prstGeom>
          <a:solidFill>
            <a:schemeClr val="tx1"/>
          </a:solidFill>
          <a:effectLst>
            <a:outerShdw blurRad="393700" dist="381000" dir="2400000" algn="ctr" rotWithShape="0">
              <a:schemeClr val="bg1"/>
            </a:outerShdw>
          </a:effectLst>
        </p:spPr>
        <p:txBody>
          <a:bodyPr wrap="square" lIns="108000" tIns="108000" rIns="108000" bIns="108000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부산광역시 공고 제</a:t>
            </a:r>
            <a:r>
              <a:rPr lang="en-US" altLang="ko-KR" sz="28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2005-29</a:t>
            </a:r>
            <a:r>
              <a:rPr lang="ko-KR" altLang="en-US" sz="28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호</a:t>
            </a:r>
            <a:endParaRPr lang="ko-KR" altLang="en-US" sz="2800" b="1" dirty="0">
              <a:solidFill>
                <a:schemeClr val="bg1"/>
              </a:solidFill>
              <a:latin typeface="함초롬바탕" pitchFamily="18" charset="-127"/>
              <a:ea typeface="함초롬바탕" pitchFamily="18" charset="-127"/>
              <a:cs typeface="함초롬바탕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9026" y="2708920"/>
            <a:ext cx="5095102" cy="769441"/>
          </a:xfrm>
          <a:prstGeom prst="rect">
            <a:avLst/>
          </a:prstGeom>
          <a:solidFill>
            <a:schemeClr val="tx1"/>
          </a:solidFill>
          <a:effectLst>
            <a:outerShdw blurRad="393700" dist="381000" dir="2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용역입찰공고</a:t>
            </a:r>
            <a:r>
              <a:rPr lang="en-US" altLang="ko-KR" sz="44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(</a:t>
            </a:r>
            <a:r>
              <a:rPr lang="ko-KR" altLang="en-US" sz="44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긴급</a:t>
            </a:r>
            <a:r>
              <a:rPr lang="en-US" altLang="ko-KR" sz="4400" b="1" dirty="0" smtClean="0">
                <a:solidFill>
                  <a:schemeClr val="bg1"/>
                </a:solidFill>
                <a:latin typeface="함초롬바탕" pitchFamily="18" charset="-127"/>
                <a:ea typeface="함초롬바탕" pitchFamily="18" charset="-127"/>
                <a:cs typeface="함초롬바탕" pitchFamily="18" charset="-127"/>
              </a:rPr>
              <a:t>)</a:t>
            </a:r>
            <a:endParaRPr lang="ko-KR" altLang="en-US" sz="4400" b="1" dirty="0">
              <a:solidFill>
                <a:schemeClr val="bg1"/>
              </a:solidFill>
              <a:latin typeface="함초롬바탕" pitchFamily="18" charset="-127"/>
              <a:ea typeface="함초롬바탕" pitchFamily="18" charset="-127"/>
              <a:cs typeface="함초롬바탕" pitchFamily="18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5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268 -0.00139 L 5E-6 4.5664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42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479 -0.12924 L 5.55112E-17 -4.62428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0" y="645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788 -0.36717 L 5.55556E-7 1.5028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3" y="18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ko-KR" altLang="en-US" dirty="0"/>
              <a:t>동아대학교 경영문제연구소 용역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o-KR" altLang="en-US" dirty="0"/>
          </a:p>
          <a:p>
            <a:pPr marL="0" lvl="0" indent="0">
              <a:buNone/>
            </a:pPr>
            <a:r>
              <a:rPr lang="ko-KR" altLang="en-US" sz="4000" b="1" dirty="0">
                <a:latin typeface="+mj-ea"/>
                <a:ea typeface="+mj-ea"/>
              </a:rPr>
              <a:t>釜山交通公團 經營診斷 및 </a:t>
            </a:r>
            <a:endParaRPr lang="en-US" altLang="ko-KR" sz="4000" b="1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r>
              <a:rPr lang="ko-KR" altLang="en-US" sz="4000" b="1" dirty="0" smtClean="0">
                <a:latin typeface="+mj-ea"/>
                <a:ea typeface="+mj-ea"/>
              </a:rPr>
              <a:t>發展方案 最終報告書 </a:t>
            </a:r>
            <a:r>
              <a:rPr lang="en-US" altLang="ko-KR" b="1" dirty="0">
                <a:latin typeface="+mj-ea"/>
                <a:ea typeface="+mj-ea"/>
              </a:rPr>
              <a:t>(2005. 8.)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altLang="ko-KR" dirty="0" smtClean="0">
              <a:latin typeface="+mj-ea"/>
              <a:ea typeface="+mj-ea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이사 </a:t>
            </a:r>
            <a:r>
              <a:rPr lang="ko-KR" altLang="en-US" dirty="0">
                <a:latin typeface="+mj-ea"/>
                <a:ea typeface="+mj-ea"/>
              </a:rPr>
              <a:t>및 감사의 수에 대한 행정자치부 지침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dirty="0" smtClean="0">
                <a:latin typeface="+mj-ea"/>
                <a:ea typeface="+mj-ea"/>
              </a:rPr>
              <a:t>☞ 상임이사 </a:t>
            </a:r>
            <a:r>
              <a:rPr lang="en-US" altLang="ko-KR" dirty="0">
                <a:latin typeface="+mj-ea"/>
                <a:ea typeface="+mj-ea"/>
              </a:rPr>
              <a:t>: </a:t>
            </a:r>
            <a:r>
              <a:rPr lang="ko-KR" altLang="en-US" dirty="0">
                <a:latin typeface="+mj-ea"/>
                <a:ea typeface="+mj-ea"/>
              </a:rPr>
              <a:t>정원 </a:t>
            </a:r>
            <a:r>
              <a:rPr lang="en-US" altLang="ko-KR" dirty="0">
                <a:latin typeface="+mj-ea"/>
                <a:ea typeface="+mj-ea"/>
              </a:rPr>
              <a:t>30</a:t>
            </a:r>
            <a:r>
              <a:rPr lang="ko-KR" altLang="en-US" dirty="0" err="1">
                <a:latin typeface="+mj-ea"/>
                <a:ea typeface="+mj-ea"/>
              </a:rPr>
              <a:t>인미만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ko-KR" altLang="en-US" dirty="0" err="1">
                <a:latin typeface="+mj-ea"/>
                <a:ea typeface="+mj-ea"/>
              </a:rPr>
              <a:t>미존치</a:t>
            </a:r>
            <a:r>
              <a:rPr lang="en-US" altLang="ko-KR" dirty="0">
                <a:latin typeface="+mj-ea"/>
                <a:ea typeface="+mj-ea"/>
              </a:rPr>
              <a:t>, 50</a:t>
            </a:r>
            <a:r>
              <a:rPr lang="ko-KR" altLang="en-US" dirty="0">
                <a:latin typeface="+mj-ea"/>
                <a:ea typeface="+mj-ea"/>
              </a:rPr>
              <a:t>～</a:t>
            </a:r>
            <a:r>
              <a:rPr lang="en-US" altLang="ko-KR" dirty="0">
                <a:latin typeface="+mj-ea"/>
                <a:ea typeface="+mj-ea"/>
              </a:rPr>
              <a:t>149</a:t>
            </a:r>
            <a:r>
              <a:rPr lang="ko-KR" altLang="en-US" dirty="0">
                <a:latin typeface="+mj-ea"/>
                <a:ea typeface="+mj-ea"/>
              </a:rPr>
              <a:t>인 </a:t>
            </a:r>
            <a:r>
              <a:rPr lang="en-US" altLang="ko-KR" dirty="0">
                <a:latin typeface="+mj-ea"/>
                <a:ea typeface="+mj-ea"/>
              </a:rPr>
              <a:t>1</a:t>
            </a:r>
            <a:r>
              <a:rPr lang="ko-KR" altLang="en-US" dirty="0">
                <a:latin typeface="+mj-ea"/>
                <a:ea typeface="+mj-ea"/>
              </a:rPr>
              <a:t>명</a:t>
            </a:r>
            <a:r>
              <a:rPr lang="en-US" altLang="ko-KR" dirty="0">
                <a:latin typeface="+mj-ea"/>
                <a:ea typeface="+mj-ea"/>
              </a:rPr>
              <a:t>, 150</a:t>
            </a:r>
            <a:r>
              <a:rPr lang="ko-KR" altLang="en-US" dirty="0">
                <a:latin typeface="+mj-ea"/>
                <a:ea typeface="+mj-ea"/>
              </a:rPr>
              <a:t>인～</a:t>
            </a:r>
            <a:r>
              <a:rPr lang="en-US" altLang="ko-KR" dirty="0">
                <a:latin typeface="+mj-ea"/>
                <a:ea typeface="+mj-ea"/>
              </a:rPr>
              <a:t>300</a:t>
            </a:r>
            <a:r>
              <a:rPr lang="ko-KR" altLang="en-US" dirty="0">
                <a:latin typeface="+mj-ea"/>
                <a:ea typeface="+mj-ea"/>
              </a:rPr>
              <a:t>인 </a:t>
            </a:r>
            <a:r>
              <a:rPr lang="en-US" altLang="ko-KR" dirty="0">
                <a:latin typeface="+mj-ea"/>
                <a:ea typeface="+mj-ea"/>
              </a:rPr>
              <a:t>2</a:t>
            </a:r>
            <a:r>
              <a:rPr lang="ko-KR" altLang="en-US" dirty="0">
                <a:latin typeface="+mj-ea"/>
                <a:ea typeface="+mj-ea"/>
              </a:rPr>
              <a:t>명</a:t>
            </a:r>
            <a:r>
              <a:rPr lang="en-US" altLang="ko-KR" dirty="0">
                <a:latin typeface="+mj-ea"/>
                <a:ea typeface="+mj-ea"/>
              </a:rPr>
              <a:t>, 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3421794" y="4958027"/>
            <a:ext cx="36704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600" dirty="0" smtClean="0">
                <a:latin typeface="+mj-ea"/>
                <a:ea typeface="+mj-ea"/>
              </a:rPr>
              <a:t>300</a:t>
            </a:r>
            <a:r>
              <a:rPr lang="ko-KR" altLang="en-US" sz="3600" dirty="0" smtClean="0">
                <a:latin typeface="+mj-ea"/>
                <a:ea typeface="+mj-ea"/>
              </a:rPr>
              <a:t>인 이상 </a:t>
            </a:r>
            <a:r>
              <a:rPr lang="en-US" altLang="ko-KR" sz="3600" dirty="0" smtClean="0">
                <a:latin typeface="+mj-ea"/>
                <a:ea typeface="+mj-ea"/>
              </a:rPr>
              <a:t>3</a:t>
            </a:r>
            <a:r>
              <a:rPr lang="ko-KR" altLang="en-US" sz="3600" dirty="0" smtClean="0">
                <a:latin typeface="+mj-ea"/>
                <a:ea typeface="+mj-ea"/>
              </a:rPr>
              <a:t>명</a:t>
            </a:r>
            <a:endParaRPr lang="ko-KR" altLang="en-US" sz="3600" dirty="0">
              <a:latin typeface="+mj-ea"/>
              <a:ea typeface="+mj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6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remove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ko-KR" altLang="en-US" dirty="0" smtClean="0"/>
              <a:t>기획재경위원회 </a:t>
            </a:r>
            <a:r>
              <a:rPr lang="ko-KR" altLang="en-US" dirty="0"/>
              <a:t>회의록</a:t>
            </a:r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altLang="ko-KR" sz="2800" dirty="0" smtClean="0">
              <a:latin typeface="+mj-ea"/>
              <a:ea typeface="+mj-ea"/>
            </a:endParaRPr>
          </a:p>
          <a:p>
            <a:pPr marL="0" indent="0" algn="r">
              <a:buNone/>
            </a:pPr>
            <a:r>
              <a:rPr lang="ko-KR" altLang="en-US" sz="2800" dirty="0" smtClean="0">
                <a:latin typeface="+mj-ea"/>
                <a:ea typeface="+mj-ea"/>
              </a:rPr>
              <a:t>부산시의회 </a:t>
            </a:r>
            <a:r>
              <a:rPr lang="ko-KR" altLang="en-US" sz="2800" dirty="0" err="1">
                <a:latin typeface="+mj-ea"/>
                <a:ea typeface="+mj-ea"/>
              </a:rPr>
              <a:t>기획재경위회의록</a:t>
            </a:r>
            <a:endParaRPr lang="en-US" altLang="ko-KR" sz="2800" dirty="0">
              <a:latin typeface="+mj-ea"/>
              <a:ea typeface="+mj-ea"/>
            </a:endParaRPr>
          </a:p>
          <a:p>
            <a:pPr marL="0" indent="0" algn="r">
              <a:buNone/>
            </a:pPr>
            <a:r>
              <a:rPr lang="en-US" altLang="ko-KR" sz="2800" dirty="0">
                <a:latin typeface="+mj-ea"/>
                <a:ea typeface="+mj-ea"/>
              </a:rPr>
              <a:t>(</a:t>
            </a:r>
            <a:r>
              <a:rPr lang="ko-KR" altLang="en-US" sz="2800" dirty="0">
                <a:latin typeface="+mj-ea"/>
                <a:ea typeface="+mj-ea"/>
              </a:rPr>
              <a:t>제</a:t>
            </a:r>
            <a:r>
              <a:rPr lang="en-US" altLang="ko-KR" sz="2800" dirty="0">
                <a:latin typeface="+mj-ea"/>
                <a:ea typeface="+mj-ea"/>
              </a:rPr>
              <a:t>150</a:t>
            </a:r>
            <a:r>
              <a:rPr lang="ko-KR" altLang="en-US" sz="2800" dirty="0" smtClean="0">
                <a:latin typeface="+mj-ea"/>
                <a:ea typeface="+mj-ea"/>
              </a:rPr>
              <a:t>회 </a:t>
            </a:r>
            <a:r>
              <a:rPr lang="en-US" altLang="ko-KR" sz="2800" dirty="0" smtClean="0">
                <a:latin typeface="+mj-ea"/>
                <a:ea typeface="+mj-ea"/>
              </a:rPr>
              <a:t>2</a:t>
            </a:r>
            <a:r>
              <a:rPr lang="ko-KR" altLang="en-US" sz="2800" dirty="0">
                <a:latin typeface="+mj-ea"/>
                <a:ea typeface="+mj-ea"/>
              </a:rPr>
              <a:t>차</a:t>
            </a:r>
            <a:r>
              <a:rPr lang="en-US" altLang="ko-KR" sz="2800" dirty="0">
                <a:latin typeface="+mj-ea"/>
                <a:ea typeface="+mj-ea"/>
              </a:rPr>
              <a:t>. 2005.9.7.) 22</a:t>
            </a:r>
            <a:r>
              <a:rPr lang="ko-KR" altLang="en-US" sz="2800" dirty="0" smtClean="0">
                <a:latin typeface="+mj-ea"/>
                <a:ea typeface="+mj-ea"/>
              </a:rPr>
              <a:t>쪽</a:t>
            </a:r>
            <a:endParaRPr lang="en-US" altLang="ko-KR" sz="3200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endParaRPr lang="en-US" altLang="ko-KR" sz="3200" dirty="0">
              <a:latin typeface="+mj-ea"/>
              <a:ea typeface="+mj-ea"/>
            </a:endParaRPr>
          </a:p>
          <a:p>
            <a:pPr marL="0" lvl="0" indent="0">
              <a:buNone/>
            </a:pPr>
            <a:r>
              <a:rPr lang="ko-KR" altLang="en-US" sz="3200" dirty="0" smtClean="0">
                <a:latin typeface="+mj-ea"/>
                <a:ea typeface="+mj-ea"/>
              </a:rPr>
              <a:t>“</a:t>
            </a:r>
            <a:r>
              <a:rPr lang="ko-KR" altLang="en-US" sz="3200" dirty="0">
                <a:latin typeface="+mj-ea"/>
                <a:ea typeface="+mj-ea"/>
              </a:rPr>
              <a:t>안 제</a:t>
            </a:r>
            <a:r>
              <a:rPr lang="en-US" altLang="ko-KR" sz="3200" dirty="0">
                <a:latin typeface="+mj-ea"/>
                <a:ea typeface="+mj-ea"/>
              </a:rPr>
              <a:t>4</a:t>
            </a:r>
            <a:r>
              <a:rPr lang="ko-KR" altLang="en-US" sz="3200" dirty="0">
                <a:latin typeface="+mj-ea"/>
                <a:ea typeface="+mj-ea"/>
              </a:rPr>
              <a:t>조 제</a:t>
            </a:r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ko-KR" altLang="en-US" sz="3200" dirty="0">
                <a:latin typeface="+mj-ea"/>
                <a:ea typeface="+mj-ea"/>
              </a:rPr>
              <a:t>항에 이사를 상임이사와 비상임이사로 구분하도록 되어 있으나 상임이사의 정수를 규정하지 않음으로써 </a:t>
            </a:r>
            <a:r>
              <a:rPr lang="ko-KR" altLang="en-US" sz="3200" u="sng" dirty="0">
                <a:latin typeface="+mj-ea"/>
                <a:ea typeface="+mj-ea"/>
              </a:rPr>
              <a:t>공사를 방만하게 운영할 개연성</a:t>
            </a:r>
            <a:r>
              <a:rPr lang="ko-KR" altLang="en-US" sz="3200" dirty="0">
                <a:latin typeface="+mj-ea"/>
                <a:ea typeface="+mj-ea"/>
              </a:rPr>
              <a:t>이 있습니다</a:t>
            </a:r>
            <a:r>
              <a:rPr lang="en-US" altLang="ko-KR" sz="3200" dirty="0">
                <a:latin typeface="+mj-ea"/>
                <a:ea typeface="+mj-ea"/>
              </a:rPr>
              <a:t>.”</a:t>
            </a:r>
          </a:p>
          <a:p>
            <a:pPr marL="0" lv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>
              <a:latin typeface="+mj-ea"/>
              <a:ea typeface="+mj-ea"/>
            </a:endParaRPr>
          </a:p>
          <a:p>
            <a:pPr marL="0" lvl="0" indent="0">
              <a:buNone/>
            </a:pP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7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46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7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621286"/>
            <a:ext cx="8229600" cy="863498"/>
          </a:xfrm>
        </p:spPr>
        <p:txBody>
          <a:bodyPr/>
          <a:lstStyle/>
          <a:p>
            <a:pPr lvl="0" algn="ctr"/>
            <a:r>
              <a:rPr lang="ko-KR" altLang="en-US" dirty="0" smtClean="0"/>
              <a:t>정관</a:t>
            </a:r>
            <a:r>
              <a:rPr lang="en-US" altLang="ko-KR" dirty="0" smtClean="0"/>
              <a:t> (</a:t>
            </a:r>
            <a:r>
              <a:rPr lang="ko-KR" altLang="en-US" dirty="0" smtClean="0"/>
              <a:t>인가</a:t>
            </a:r>
            <a:r>
              <a:rPr lang="en-US" altLang="ko-KR" dirty="0" smtClean="0"/>
              <a:t>)</a:t>
            </a:r>
            <a:r>
              <a:rPr lang="en-US" altLang="ko-KR" dirty="0" smtClean="0"/>
              <a:t>,</a:t>
            </a:r>
            <a:r>
              <a:rPr lang="ko-KR" altLang="en-US" dirty="0" smtClean="0"/>
              <a:t> 규정 </a:t>
            </a:r>
            <a:r>
              <a:rPr lang="en-US" altLang="ko-KR" dirty="0" smtClean="0"/>
              <a:t>(</a:t>
            </a:r>
            <a:r>
              <a:rPr lang="ko-KR" altLang="en-US" dirty="0" smtClean="0"/>
              <a:t>승인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/>
              <a:t>구분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539552" y="2265834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2800" dirty="0">
                <a:latin typeface="+mj-ea"/>
                <a:ea typeface="+mj-ea"/>
                <a:cs typeface="Arial"/>
                <a:sym typeface="Arial"/>
              </a:rPr>
              <a:t>부산교통공사 정관</a:t>
            </a:r>
            <a:endParaRPr lang="en-US" altLang="ko-KR" sz="2800" dirty="0">
              <a:latin typeface="+mj-ea"/>
              <a:ea typeface="+mj-ea"/>
              <a:cs typeface="Arial"/>
              <a:sym typeface="Arial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2800" dirty="0">
                <a:latin typeface="+mj-ea"/>
                <a:ea typeface="+mj-ea"/>
              </a:rPr>
              <a:t>제</a:t>
            </a:r>
            <a:r>
              <a:rPr lang="en-US" altLang="ko-KR" sz="2800" dirty="0">
                <a:latin typeface="+mj-ea"/>
                <a:ea typeface="+mj-ea"/>
              </a:rPr>
              <a:t>40</a:t>
            </a:r>
            <a:r>
              <a:rPr lang="ko-KR" altLang="en-US" sz="2800" dirty="0">
                <a:latin typeface="+mj-ea"/>
                <a:ea typeface="+mj-ea"/>
              </a:rPr>
              <a:t>조</a:t>
            </a:r>
            <a:r>
              <a:rPr lang="en-US" altLang="ko-KR" sz="2800" dirty="0">
                <a:latin typeface="+mj-ea"/>
                <a:ea typeface="+mj-ea"/>
              </a:rPr>
              <a:t>(</a:t>
            </a:r>
            <a:r>
              <a:rPr lang="ko-KR" altLang="en-US" sz="2800" u="sng" dirty="0">
                <a:latin typeface="+mj-ea"/>
                <a:ea typeface="+mj-ea"/>
              </a:rPr>
              <a:t>정관의 변경</a:t>
            </a:r>
            <a:r>
              <a:rPr lang="en-US" altLang="ko-KR" sz="2800" dirty="0">
                <a:latin typeface="+mj-ea"/>
                <a:ea typeface="+mj-ea"/>
              </a:rPr>
              <a:t>) </a:t>
            </a:r>
            <a:r>
              <a:rPr lang="ko-KR" altLang="en-US" sz="2800" dirty="0">
                <a:latin typeface="+mj-ea"/>
                <a:ea typeface="+mj-ea"/>
              </a:rPr>
              <a:t>공사의 </a:t>
            </a:r>
            <a:r>
              <a:rPr lang="ko-KR" altLang="en-US" sz="2800" dirty="0" smtClean="0">
                <a:latin typeface="+mj-ea"/>
                <a:ea typeface="+mj-ea"/>
              </a:rPr>
              <a:t>정관을 변경하고자 </a:t>
            </a:r>
            <a:r>
              <a:rPr lang="ko-KR" altLang="en-US" sz="2800" dirty="0">
                <a:latin typeface="+mj-ea"/>
                <a:ea typeface="+mj-ea"/>
              </a:rPr>
              <a:t>할 때에는 </a:t>
            </a:r>
            <a:r>
              <a:rPr lang="ko-KR" altLang="en-US" sz="2800" b="1" dirty="0" smtClean="0">
                <a:latin typeface="+mj-ea"/>
                <a:ea typeface="+mj-ea"/>
              </a:rPr>
              <a:t>시장의         </a:t>
            </a:r>
            <a:r>
              <a:rPr lang="ko-KR" altLang="en-US" sz="2800" dirty="0" smtClean="0">
                <a:latin typeface="+mj-ea"/>
                <a:ea typeface="+mj-ea"/>
              </a:rPr>
              <a:t>를 </a:t>
            </a:r>
            <a:r>
              <a:rPr lang="ko-KR" altLang="en-US" sz="2800" dirty="0">
                <a:latin typeface="+mj-ea"/>
                <a:ea typeface="+mj-ea"/>
              </a:rPr>
              <a:t>받아야 한다</a:t>
            </a:r>
            <a:r>
              <a:rPr lang="en-US" altLang="ko-KR" sz="2800" dirty="0">
                <a:latin typeface="+mj-ea"/>
                <a:ea typeface="+mj-ea"/>
              </a:rPr>
              <a:t>.</a:t>
            </a: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2800" dirty="0">
                <a:latin typeface="+mj-ea"/>
                <a:ea typeface="+mj-ea"/>
              </a:rPr>
              <a:t>제</a:t>
            </a:r>
            <a:r>
              <a:rPr lang="en-US" altLang="ko-KR" sz="2800" dirty="0">
                <a:latin typeface="+mj-ea"/>
                <a:ea typeface="+mj-ea"/>
              </a:rPr>
              <a:t>41</a:t>
            </a:r>
            <a:r>
              <a:rPr lang="ko-KR" altLang="en-US" sz="2800" dirty="0">
                <a:latin typeface="+mj-ea"/>
                <a:ea typeface="+mj-ea"/>
              </a:rPr>
              <a:t>조</a:t>
            </a:r>
            <a:r>
              <a:rPr lang="en-US" altLang="ko-KR" sz="2800" dirty="0">
                <a:latin typeface="+mj-ea"/>
                <a:ea typeface="+mj-ea"/>
              </a:rPr>
              <a:t>(</a:t>
            </a:r>
            <a:r>
              <a:rPr lang="ko-KR" altLang="en-US" sz="2800" dirty="0">
                <a:latin typeface="+mj-ea"/>
                <a:ea typeface="+mj-ea"/>
              </a:rPr>
              <a:t>시장의 승인사항</a:t>
            </a:r>
            <a:r>
              <a:rPr lang="en-US" altLang="ko-KR" sz="2800" dirty="0">
                <a:latin typeface="+mj-ea"/>
                <a:ea typeface="+mj-ea"/>
              </a:rPr>
              <a:t>) </a:t>
            </a:r>
            <a:r>
              <a:rPr lang="ko-KR" altLang="en-US" sz="2800" dirty="0">
                <a:latin typeface="+mj-ea"/>
                <a:ea typeface="+mj-ea"/>
              </a:rPr>
              <a:t>공사는 다음 각 호에 대하여는 </a:t>
            </a:r>
            <a:r>
              <a:rPr lang="ko-KR" altLang="en-US" sz="2800" b="1" dirty="0">
                <a:latin typeface="+mj-ea"/>
                <a:ea typeface="+mj-ea"/>
              </a:rPr>
              <a:t>시장의 승인</a:t>
            </a:r>
            <a:r>
              <a:rPr lang="ko-KR" altLang="en-US" sz="2800" dirty="0">
                <a:latin typeface="+mj-ea"/>
                <a:ea typeface="+mj-ea"/>
              </a:rPr>
              <a:t>을 얻어야 한다</a:t>
            </a:r>
            <a:r>
              <a:rPr lang="en-US" altLang="ko-KR" sz="2800" dirty="0">
                <a:latin typeface="+mj-ea"/>
                <a:ea typeface="+mj-ea"/>
              </a:rPr>
              <a:t>.</a:t>
            </a:r>
            <a:endParaRPr lang="ko-KR" altLang="en-US" sz="2800" dirty="0">
              <a:latin typeface="+mj-ea"/>
              <a:ea typeface="+mj-ea"/>
              <a:cs typeface="Tahoma"/>
              <a:sym typeface="Tahoma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02174" y="3773939"/>
            <a:ext cx="1080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dirty="0" smtClean="0">
                <a:solidFill>
                  <a:srgbClr val="C00000"/>
                </a:solidFill>
                <a:latin typeface="+mj-ea"/>
                <a:ea typeface="+mj-ea"/>
              </a:rPr>
              <a:t>인가</a:t>
            </a:r>
            <a:endParaRPr lang="ko-KR" altLang="en-US" sz="2800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8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549278"/>
            <a:ext cx="8229600" cy="863498"/>
          </a:xfrm>
        </p:spPr>
        <p:txBody>
          <a:bodyPr/>
          <a:lstStyle/>
          <a:p>
            <a:pPr lvl="0"/>
            <a:r>
              <a:rPr lang="ko-KR" altLang="en-US" dirty="0"/>
              <a:t>인가 </a:t>
            </a:r>
            <a:r>
              <a:rPr lang="en-US" altLang="ko-KR" dirty="0"/>
              <a:t>.</a:t>
            </a:r>
            <a:r>
              <a:rPr lang="ko-KR" altLang="en-US" dirty="0"/>
              <a:t>승인 공문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9873" y="517112"/>
            <a:ext cx="3145296" cy="4095584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9826" b="89699" l="926" r="972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420888"/>
            <a:ext cx="6660232" cy="7782604"/>
          </a:xfrm>
          <a:prstGeom prst="rect">
            <a:avLst/>
          </a:prstGeom>
        </p:spPr>
      </p:pic>
      <p:sp>
        <p:nvSpPr>
          <p:cNvPr id="11" name="타원 10"/>
          <p:cNvSpPr/>
          <p:nvPr/>
        </p:nvSpPr>
        <p:spPr>
          <a:xfrm>
            <a:off x="3635896" y="4725144"/>
            <a:ext cx="504056" cy="360040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 smtClean="0">
                <a:solidFill>
                  <a:srgbClr val="FFFFFF"/>
                </a:solidFill>
                <a:latin typeface="Tahoma"/>
                <a:ea typeface="한컴 윤체 L"/>
                <a:cs typeface="+mn-cs"/>
              </a:rPr>
              <a:pPr algn="r"/>
              <a:t>9</a:t>
            </a:fld>
            <a:endParaRPr lang="en-US" altLang="en-US" sz="1200">
              <a:solidFill>
                <a:srgbClr val="FFFFFF"/>
              </a:solidFill>
              <a:latin typeface="Tahoma"/>
              <a:ea typeface="한컴 윤체 L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809 -0.49341 L -0.05712 -0.136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60" y="178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Cave">
  <a:themeElements>
    <a:clrScheme name="Cave">
      <a:dk1>
        <a:srgbClr val="000000"/>
      </a:dk1>
      <a:lt1>
        <a:srgbClr val="FFFFFF"/>
      </a:lt1>
      <a:dk2>
        <a:srgbClr val="333333"/>
      </a:dk2>
      <a:lt2>
        <a:srgbClr val="DAAB00"/>
      </a:lt2>
      <a:accent1>
        <a:srgbClr val="49461B"/>
      </a:accent1>
      <a:accent2>
        <a:srgbClr val="A27F00"/>
      </a:accent2>
      <a:accent3>
        <a:srgbClr val="F9E03B"/>
      </a:accent3>
      <a:accent4>
        <a:srgbClr val="684100"/>
      </a:accent4>
      <a:accent5>
        <a:srgbClr val="FFAE0D"/>
      </a:accent5>
      <a:accent6>
        <a:srgbClr val="8D8A00"/>
      </a:accent6>
      <a:hlink>
        <a:srgbClr val="0000FF"/>
      </a:hlink>
      <a:folHlink>
        <a:srgbClr val="800080"/>
      </a:folHlink>
    </a:clrScheme>
    <a:fontScheme name="Cave">
      <a:majorFont>
        <a:latin typeface="Tahoma"/>
        <a:ea typeface="HY태백B"/>
        <a:cs typeface=""/>
      </a:majorFont>
      <a:minorFont>
        <a:latin typeface="Tahoma"/>
        <a:ea typeface="함초롬돋움"/>
        <a:cs typeface=""/>
      </a:minorFont>
    </a:fontScheme>
    <a:fmtScheme name="Cave">
      <a:fillStyleLst>
        <a:gradFill rotWithShape="1">
          <a:gsLst>
            <a:gs pos="0">
              <a:schemeClr val="phClr">
                <a:alpha val="90000"/>
              </a:schemeClr>
            </a:gs>
            <a:gs pos="100000">
              <a:schemeClr val="phClr"/>
            </a:gs>
          </a:gsLst>
          <a:lin ang="5400000" scaled="0"/>
        </a:gra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80000"/>
                <a:shade val="5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tint val="90000"/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25400" cap="flat" cmpd="sng" algn="ctr">
          <a:solidFill>
            <a:schemeClr val="phClr">
              <a:tint val="40000"/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tint val="80000"/>
              <a:hueMod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464</Words>
  <Application>Microsoft Office PowerPoint</Application>
  <PresentationFormat>화면 슬라이드 쇼(4:3)</PresentationFormat>
  <Paragraphs>134</Paragraphs>
  <Slides>14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Cave</vt:lpstr>
      <vt:lpstr>궤도 없이 달리는  부산교통공사!   행정의 부재 누구의 책임? </vt:lpstr>
      <vt:lpstr>슬라이드 2</vt:lpstr>
      <vt:lpstr>타 지역 도시철도공사 조례·정관 이사 수 비교 </vt:lpstr>
      <vt:lpstr>부산지역 공사 공단 조례. 정관 이사 수</vt:lpstr>
      <vt:lpstr>부산교통공사 설립을 위한 긴급입찰공고</vt:lpstr>
      <vt:lpstr>동아대학교 경영문제연구소 용역</vt:lpstr>
      <vt:lpstr>기획재경위원회 회의록</vt:lpstr>
      <vt:lpstr>정관 (인가), 규정 (승인) 구분</vt:lpstr>
      <vt:lpstr>인가 .승인 공문</vt:lpstr>
      <vt:lpstr>정관 개정 인가 요청 건</vt:lpstr>
      <vt:lpstr>정관 인가 요청</vt:lpstr>
      <vt:lpstr>발기인 성명,주소 = 절대적 기재사항</vt:lpstr>
      <vt:lpstr>부산시 6개 투자기관 인원</vt:lpstr>
      <vt:lpstr>슬라이드 14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궤도없이 달리는 부산교통공사 - 행정의 부재 누구의 책임?</dc:title>
  <dc:creator>user2</dc:creator>
  <cp:lastModifiedBy>user2</cp:lastModifiedBy>
  <cp:revision>100</cp:revision>
  <dcterms:created xsi:type="dcterms:W3CDTF">2013-10-07T04:19:45Z</dcterms:created>
  <dcterms:modified xsi:type="dcterms:W3CDTF">2013-10-10T11:00:04Z</dcterms:modified>
  <cp:contentStatus/>
</cp:coreProperties>
</file>