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0" r:id="rId23"/>
    <p:sldId id="277" r:id="rId24"/>
    <p:sldId id="278" r:id="rId25"/>
    <p:sldId id="281" r:id="rId26"/>
    <p:sldId id="279" r:id="rId27"/>
    <p:sldId id="282" r:id="rId28"/>
    <p:sldId id="283" r:id="rId29"/>
    <p:sldId id="288" r:id="rId30"/>
    <p:sldId id="284" r:id="rId31"/>
    <p:sldId id="285" r:id="rId32"/>
    <p:sldId id="286" r:id="rId33"/>
    <p:sldId id="287"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6" r:id="rId81"/>
    <p:sldId id="337" r:id="rId82"/>
    <p:sldId id="338" r:id="rId83"/>
    <p:sldId id="339" r:id="rId84"/>
    <p:sldId id="340" r:id="rId85"/>
    <p:sldId id="341" r:id="rId86"/>
    <p:sldId id="342" r:id="rId87"/>
    <p:sldId id="343" r:id="rId88"/>
    <p:sldId id="344" r:id="rId89"/>
    <p:sldId id="335" r:id="rId9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90" y="-9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97471B7-9907-4D9F-8F38-EB7050EBE6AF}" type="datetimeFigureOut">
              <a:rPr lang="ko-KR" altLang="en-US" smtClean="0"/>
              <a:pPr/>
              <a:t>2010-09-05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1A301A3-52F5-41AF-A037-D4BC5740252E}"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471B7-9907-4D9F-8F38-EB7050EBE6AF}" type="datetimeFigureOut">
              <a:rPr lang="ko-KR" altLang="en-US" smtClean="0"/>
              <a:pPr/>
              <a:t>2010-09-05</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A301A3-52F5-41AF-A037-D4BC5740252E}"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on.uillinois.edu/resources/tutorials/pedagogy/instructionalstrategies.asp" TargetMode="External"/><Relationship Id="rId2" Type="http://schemas.openxmlformats.org/officeDocument/2006/relationships/hyperlink" Target="http://www.lampstudy.co.kr/" TargetMode="External"/><Relationship Id="rId1" Type="http://schemas.openxmlformats.org/officeDocument/2006/relationships/slideLayout" Target="../slideLayouts/slideLayout2.xml"/><Relationship Id="rId6" Type="http://schemas.openxmlformats.org/officeDocument/2006/relationships/hyperlink" Target="http://search.aol.com/aol/search?s_it=topsearchbox.search&amp;q=pedagogy" TargetMode="External"/><Relationship Id="rId5" Type="http://schemas.openxmlformats.org/officeDocument/2006/relationships/hyperlink" Target="http://www.dukeupress.edu/Catalog/ViewProduct.php?productid=45624" TargetMode="External"/><Relationship Id="rId4" Type="http://schemas.openxmlformats.org/officeDocument/2006/relationships/hyperlink" Target="http://en.wikipedia.org/wiki/Pedagogy"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teach-usda.ahnrit.vt.edu/best_practice/presentations/pdfs/Andragogy.pdf" TargetMode="External"/><Relationship Id="rId7" Type="http://schemas.openxmlformats.org/officeDocument/2006/relationships/hyperlink" Target="http://search.aol.com/aol/search?s_it=topsearchbox.search&amp;q=andragogy+Self-Directed+Learning" TargetMode="External"/><Relationship Id="rId2" Type="http://schemas.openxmlformats.org/officeDocument/2006/relationships/hyperlink" Target="http://www.informaworld.com/index/746844596.pdf" TargetMode="External"/><Relationship Id="rId1" Type="http://schemas.openxmlformats.org/officeDocument/2006/relationships/slideLayout" Target="../slideLayouts/slideLayout2.xml"/><Relationship Id="rId6" Type="http://schemas.openxmlformats.org/officeDocument/2006/relationships/hyperlink" Target="http://projects.coe.uga.edu/epltt/index.php?title=Adult_Learning" TargetMode="External"/><Relationship Id="rId5" Type="http://schemas.openxmlformats.org/officeDocument/2006/relationships/hyperlink" Target="http://tip.psychology.org/knowles.html" TargetMode="External"/><Relationship Id="rId4" Type="http://schemas.openxmlformats.org/officeDocument/2006/relationships/hyperlink" Target="http://www.odu.edu/educ/roverbau/Class_Websites/761_Spring_04/Assets/course_docs/ID_Theory_Reps_Sp04/Knowles-Crawford.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blog.seoul.go.kr/1033" TargetMode="External"/><Relationship Id="rId2" Type="http://schemas.openxmlformats.org/officeDocument/2006/relationships/hyperlink" Target="http://blog.daum.net/jmstudy1016sanbon" TargetMode="External"/><Relationship Id="rId1" Type="http://schemas.openxmlformats.org/officeDocument/2006/relationships/slideLayout" Target="../slideLayouts/slideLayout2.xml"/><Relationship Id="rId6" Type="http://schemas.openxmlformats.org/officeDocument/2006/relationships/hyperlink" Target="http://2improve.tistory.com/216" TargetMode="External"/><Relationship Id="rId5" Type="http://schemas.openxmlformats.org/officeDocument/2006/relationships/hyperlink" Target="http://cafe.naver.com/forcev5.cafe" TargetMode="External"/><Relationship Id="rId4" Type="http://schemas.openxmlformats.org/officeDocument/2006/relationships/hyperlink" Target="http://ko.wikipedia.org/wiki/%EC%9E%90%EA%B8%B0%EC%A3%BC%EB%8F%84%EC%A0%81_%ED%95%99%EC%8A%B5"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media.joins.com/sites/edu/" TargetMode="External"/><Relationship Id="rId7" Type="http://schemas.openxmlformats.org/officeDocument/2006/relationships/hyperlink" Target="http://goyu.org/bbs/view.php?id=1318books&amp;page=1&amp;sn1=on&amp;divpage=1&amp;sn=on&amp;ss=off&amp;sc=off&amp;keyword=GOYU&amp;select_arrange=subject&amp;desc=desc&amp;no=374" TargetMode="External"/><Relationship Id="rId2" Type="http://schemas.openxmlformats.org/officeDocument/2006/relationships/hyperlink" Target="http://vezzoso.springnote.com/pages/1046578" TargetMode="External"/><Relationship Id="rId1" Type="http://schemas.openxmlformats.org/officeDocument/2006/relationships/slideLayout" Target="../slideLayouts/slideLayout2.xml"/><Relationship Id="rId6" Type="http://schemas.openxmlformats.org/officeDocument/2006/relationships/hyperlink" Target="http://www.amc.seoul.kr/dept/disease/contentView.do?icdt=HD00000873&amp;catCd=F013&amp;contentId=29160&amp;dtCode=D022&amp;dtType=F&amp;menuId=2038" TargetMode="External"/><Relationship Id="rId5" Type="http://schemas.openxmlformats.org/officeDocument/2006/relationships/hyperlink" Target="http://www.jei.co.kr/webzine/edu/edu506/theme_3.htm" TargetMode="External"/><Relationship Id="rId4" Type="http://schemas.openxmlformats.org/officeDocument/2006/relationships/hyperlink" Target="http://blog.daum.net/_blog/hdn/ArticleContentsView.do?blogid=0Gk7o&amp;articleno=7758225&amp;looping=0&amp;longOpe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kihoon.net/" TargetMode="External"/><Relationship Id="rId2" Type="http://schemas.openxmlformats.org/officeDocument/2006/relationships/hyperlink" Target="http://ko.wikipedia.org/wiki/%EA%B9%80%EA%B8%B0%ED%9B%88_(%ED%95%99%EC%9B%90%EC%9D%B8)" TargetMode="External"/><Relationship Id="rId1" Type="http://schemas.openxmlformats.org/officeDocument/2006/relationships/slideLayout" Target="../slideLayouts/slideLayout2.xml"/><Relationship Id="rId5" Type="http://schemas.openxmlformats.org/officeDocument/2006/relationships/hyperlink" Target="http://www.suksuk.co.kr/momboard/read.php?table=BEB_002&amp;number=69519&amp;page=1" TargetMode="External"/><Relationship Id="rId4" Type="http://schemas.openxmlformats.org/officeDocument/2006/relationships/hyperlink" Target="http://www.kihoon.net/notice/Exam_view.asp?Seq=20"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yes24.com/24/goods/3007872" TargetMode="External"/><Relationship Id="rId2" Type="http://schemas.openxmlformats.org/officeDocument/2006/relationships/hyperlink" Target="http://www.cedubook.com/NoticeBoard/NoticeView.asp?BSeq=78&amp;CateCodeNo=1000&amp;SCateCode=&amp;BookCode=&amp;PageSize=20&amp;NowPage=1" TargetMode="External"/><Relationship Id="rId1" Type="http://schemas.openxmlformats.org/officeDocument/2006/relationships/slideLayout" Target="../slideLayouts/slideLayout2.xml"/><Relationship Id="rId5" Type="http://schemas.openxmlformats.org/officeDocument/2006/relationships/hyperlink" Target="http://www.sgsgi.com/sgsg/c/read.jsp?serial=5&amp;seq=166&amp;item=14&amp;page_no=17" TargetMode="External"/><Relationship Id="rId4" Type="http://schemas.openxmlformats.org/officeDocument/2006/relationships/hyperlink" Target="http://blog.daum.net/yongary5/13639414"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after.gne.go.kr/" TargetMode="External"/><Relationship Id="rId3" Type="http://schemas.openxmlformats.org/officeDocument/2006/relationships/hyperlink" Target="http://afterschool.edunet4u.net/" TargetMode="External"/><Relationship Id="rId7" Type="http://schemas.openxmlformats.org/officeDocument/2006/relationships/hyperlink" Target="http://after.ice.go.kr/" TargetMode="External"/><Relationship Id="rId2" Type="http://schemas.openxmlformats.org/officeDocument/2006/relationships/hyperlink" Target="http://news.mk.co.kr/v2/list.php?sc=60700070" TargetMode="External"/><Relationship Id="rId1" Type="http://schemas.openxmlformats.org/officeDocument/2006/relationships/slideLayout" Target="../slideLayouts/slideLayout2.xml"/><Relationship Id="rId6" Type="http://schemas.openxmlformats.org/officeDocument/2006/relationships/hyperlink" Target="http://kr.dir.yahoo.com/Education/School_of_After_school/" TargetMode="External"/><Relationship Id="rId11" Type="http://schemas.openxmlformats.org/officeDocument/2006/relationships/hyperlink" Target="http://news.chosun.com/site/data/html_dir/2009/04/27/2009042700100.html?Dep0=chosunnews&amp;Dep1=related&amp;Dep2=related_all" TargetMode="External"/><Relationship Id="rId5" Type="http://schemas.openxmlformats.org/officeDocument/2006/relationships/hyperlink" Target="http://cafe502.daum.net/_c21_/home?grpid=18gP6" TargetMode="External"/><Relationship Id="rId10" Type="http://schemas.openxmlformats.org/officeDocument/2006/relationships/hyperlink" Target="http://as.dje.go.kr/" TargetMode="External"/><Relationship Id="rId4" Type="http://schemas.openxmlformats.org/officeDocument/2006/relationships/hyperlink" Target="http://ikasta.or.kr/" TargetMode="External"/><Relationship Id="rId9" Type="http://schemas.openxmlformats.org/officeDocument/2006/relationships/hyperlink" Target="http://www.bsafterschool.go.kr/"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views.tistory.com/420" TargetMode="External"/><Relationship Id="rId7" Type="http://schemas.openxmlformats.org/officeDocument/2006/relationships/hyperlink" Target="http://www.goeyp.kr/Board/grsbbs.php?pds=172.30.2.25_20031201112357&amp;Bdb=com08&amp;mode=download&amp;Bid=9" TargetMode="External"/><Relationship Id="rId2" Type="http://schemas.openxmlformats.org/officeDocument/2006/relationships/hyperlink" Target="http://uao.kcue.or.kr/" TargetMode="External"/><Relationship Id="rId1" Type="http://schemas.openxmlformats.org/officeDocument/2006/relationships/slideLayout" Target="../slideLayouts/slideLayout2.xml"/><Relationship Id="rId6" Type="http://schemas.openxmlformats.org/officeDocument/2006/relationships/hyperlink" Target="http://hakbumo.or.kr/bbs/view.php?id=qna_comm&amp;page=1&amp;sn1=on&amp;divpage=1&amp;sn=on&amp;ss=off&amp;sc=off&amp;keyword=%C7%D0%BA%CE%B8%F0%C0%A7%BF%F8&amp;select_arrange=headnum&amp;desc=asc&amp;no=1545" TargetMode="External"/><Relationship Id="rId5" Type="http://schemas.openxmlformats.org/officeDocument/2006/relationships/hyperlink" Target="http://kr.dir.yahoo.com/education/reform/teacher_evaluation_system/" TargetMode="External"/><Relationship Id="rId4" Type="http://schemas.openxmlformats.org/officeDocument/2006/relationships/hyperlink" Target="http://ko.wikipedia.org/wiki/%EA%B5%90%EC%9B%90%ED%8F%89%EA%B0%80%EC%A0%9C"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daehakcafe.com/zboard/view.php?id=notice1&amp;page=9&amp;sn1=&amp;divpage=1&amp;sn=off&amp;ss=on&amp;sc=on&amp;select_arrange=headnum&amp;desc=asc&amp;no=834&amp;PHPSESSID=d8ca2a51747ee2920cdb12c312ce86f7" TargetMode="External"/><Relationship Id="rId2" Type="http://schemas.openxmlformats.org/officeDocument/2006/relationships/hyperlink" Target="http://news.mk.co.kr/v2/view.php?sc=60700070&amp;cm=%B1%B3%C0%B0%C8%F1%B8%C1%C0%BA%20%C7%F6%C0%E5%BF%A1%20%C0%D6%B4%D9&amp;year=2010&amp;no=348795&amp;selFlag=&amp;relatedcode=&amp;wonNo=&amp;sID=504" TargetMode="External"/><Relationship Id="rId1" Type="http://schemas.openxmlformats.org/officeDocument/2006/relationships/slideLayout" Target="../slideLayouts/slideLayout2.xml"/><Relationship Id="rId6" Type="http://schemas.openxmlformats.org/officeDocument/2006/relationships/hyperlink" Target="http://news.hankooki.com/lpage/society/201001/h2010010502380422020.htm" TargetMode="External"/><Relationship Id="rId5" Type="http://schemas.openxmlformats.org/officeDocument/2006/relationships/hyperlink" Target="http://www.edupot.go.kr/" TargetMode="External"/><Relationship Id="rId4" Type="http://schemas.openxmlformats.org/officeDocument/2006/relationships/hyperlink" Target="http://2improve.tistory.com/127"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cpb.or.kr/front/education/edu_03_view.jsp?no=411" TargetMode="External"/><Relationship Id="rId2" Type="http://schemas.openxmlformats.org/officeDocument/2006/relationships/hyperlink" Target="http://www.nredu.org/board/run.asp?board=notice&amp;id=146&amp;page=1&amp;page_size=10&amp;group_size=10" TargetMode="External"/><Relationship Id="rId1" Type="http://schemas.openxmlformats.org/officeDocument/2006/relationships/slideLayout" Target="../slideLayouts/slideLayout2.xml"/><Relationship Id="rId6" Type="http://schemas.openxmlformats.org/officeDocument/2006/relationships/hyperlink" Target="http://modelschool.edunet4u.net/contents/academy/view.jsp?order=ASC&amp;column=HIT&amp;_lastMenuPath=%BB%F3%BC%BC%B0%CB%BB%F6%20%B0%E1%B0%FA&amp;mode=deepSearch&amp;researchAreaCode=4&amp;pg=3&amp;menuId=20030815071722005117&amp;acid=362" TargetMode="External"/><Relationship Id="rId5" Type="http://schemas.openxmlformats.org/officeDocument/2006/relationships/hyperlink" Target="http://ko.wikipedia.org/wiki/%ED%95%99%EA%B5%90_%EB%8F%84%EC%84%9C%EA%B4%80_%EA%B5%90%EC%9C%A1" TargetMode="External"/><Relationship Id="rId4" Type="http://schemas.openxmlformats.org/officeDocument/2006/relationships/hyperlink" Target="http://www.hakdo.net/policy.html?Table=edu2"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hani.co.kr/arti/society/schooling/412987.html" TargetMode="External"/><Relationship Id="rId2" Type="http://schemas.openxmlformats.org/officeDocument/2006/relationships/hyperlink" Target="http://news.dongascience.com/HTML/News/2009/06/12/20090612200000020202/200906122000000202020101000000.html" TargetMode="External"/><Relationship Id="rId1" Type="http://schemas.openxmlformats.org/officeDocument/2006/relationships/slideLayout" Target="../slideLayouts/slideLayout2.xml"/><Relationship Id="rId6" Type="http://schemas.openxmlformats.org/officeDocument/2006/relationships/hyperlink" Target="http://if-blog.tistory.com/635" TargetMode="External"/><Relationship Id="rId5" Type="http://schemas.openxmlformats.org/officeDocument/2006/relationships/hyperlink" Target="http://exchristian.hk/forum/viewthread.php?tid=5041" TargetMode="External"/><Relationship Id="rId4" Type="http://schemas.openxmlformats.org/officeDocument/2006/relationships/hyperlink" Target="http://ko.wikipedia.org/wiki/%EA%B5%90%EA%B3%BC%EA%B5%90%EC%8B%A4%EC%A0%9C"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classroom.re.kr/view.jsp?mcode=231115" TargetMode="External"/><Relationship Id="rId2" Type="http://schemas.openxmlformats.org/officeDocument/2006/relationships/hyperlink" Target="http://www.chosun.com/site/data/html_dir/2007/12/05/2007120500034.html" TargetMode="External"/><Relationship Id="rId1" Type="http://schemas.openxmlformats.org/officeDocument/2006/relationships/slideLayout" Target="../slideLayouts/slideLayout2.xml"/><Relationship Id="rId6" Type="http://schemas.openxmlformats.org/officeDocument/2006/relationships/hyperlink" Target="http://chamsil.eduhope.net/bbs/list.php?board=math-40_11" TargetMode="External"/><Relationship Id="rId5" Type="http://schemas.openxmlformats.org/officeDocument/2006/relationships/hyperlink" Target="http://urijeri.tistory.com/entry/%E2%80%98%EC%9A%B0%EC%97%B4%EB%B0%98%E2%80%99%EA%B3%BC-%E2%80%98%EC%88%98%EC%A4%80%EB%B3%84-%EC%88%98%EC%97%85%E2%80%99%EC%9D%80-%EC%96%B4%EB%96%BB%EA%B2%8C-%EB%8B%A4%EB%A5%BC%EA%B9%8C" TargetMode="External"/><Relationship Id="rId4" Type="http://schemas.openxmlformats.org/officeDocument/2006/relationships/hyperlink" Target="http://weekly.donga.com/docs/magazine/viewer.php?mgz_part=weekly&amp;n=200607310500017"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gandhiedu.co.kr/?doc=list_read.php&amp;id=52&amp;number=2&amp;keyfield=&amp;key=&amp;period=&amp;operator=&amp;num_per_page=15&amp;category=&amp;PHPSESSID=c470d8285ca356b41313462c107eab7c" TargetMode="External"/><Relationship Id="rId3" Type="http://schemas.openxmlformats.org/officeDocument/2006/relationships/hyperlink" Target="http://www.maul.or.kr/" TargetMode="External"/><Relationship Id="rId7" Type="http://schemas.openxmlformats.org/officeDocument/2006/relationships/hyperlink" Target="http://www.ecofem.or.kr/bbs/board.php?bo_table=ecoedu_pds&amp;wr_id=53&amp;sca=%C3%DF%C3%B5%C0%DA%B7%E1&amp;page=2" TargetMode="External"/><Relationship Id="rId2" Type="http://schemas.openxmlformats.org/officeDocument/2006/relationships/hyperlink" Target="http://cafe430.daum.net/_c21_/home?grpid=1HbqC" TargetMode="External"/><Relationship Id="rId1" Type="http://schemas.openxmlformats.org/officeDocument/2006/relationships/slideLayout" Target="../slideLayouts/slideLayout2.xml"/><Relationship Id="rId6" Type="http://schemas.openxmlformats.org/officeDocument/2006/relationships/hyperlink" Target="http://www.mediamove.kr/" TargetMode="External"/><Relationship Id="rId5" Type="http://schemas.openxmlformats.org/officeDocument/2006/relationships/hyperlink" Target="http://koreamer.co.kr/" TargetMode="External"/><Relationship Id="rId4" Type="http://schemas.openxmlformats.org/officeDocument/2006/relationships/hyperlink" Target="http://mediaedu.ohpy.com/"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kigepe.or.kr/01_kigepe/expert_200702.asp" TargetMode="External"/><Relationship Id="rId7" Type="http://schemas.openxmlformats.org/officeDocument/2006/relationships/hyperlink" Target="http://news.eduhope.net/news/view.php?board=media-50&amp;id=11860" TargetMode="External"/><Relationship Id="rId2" Type="http://schemas.openxmlformats.org/officeDocument/2006/relationships/hyperlink" Target="http://www.kace.or.kr/intro/re_history.asp" TargetMode="External"/><Relationship Id="rId1" Type="http://schemas.openxmlformats.org/officeDocument/2006/relationships/slideLayout" Target="../slideLayouts/slideLayout2.xml"/><Relationship Id="rId6" Type="http://schemas.openxmlformats.org/officeDocument/2006/relationships/hyperlink" Target="http://www.ymcakorea.org/40567" TargetMode="External"/><Relationship Id="rId5" Type="http://schemas.openxmlformats.org/officeDocument/2006/relationships/hyperlink" Target="http://www.sisainlive.com/news/articleView.html?idxno=6383" TargetMode="External"/><Relationship Id="rId4" Type="http://schemas.openxmlformats.org/officeDocument/2006/relationships/hyperlink" Target="http://www.lifepolitics.net/numz/view.php?bid=sec1&amp;bno=427&amp;slid=proposa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serve.co.kr/news/news_content.asp?ser=611575" TargetMode="External"/><Relationship Id="rId2" Type="http://schemas.openxmlformats.org/officeDocument/2006/relationships/hyperlink" Target="http://www.ekongbu.com/view_link.php?id=news_ext&amp;no=1517" TargetMode="External"/><Relationship Id="rId1" Type="http://schemas.openxmlformats.org/officeDocument/2006/relationships/slideLayout" Target="../slideLayouts/slideLayout2.xml"/><Relationship Id="rId5" Type="http://schemas.openxmlformats.org/officeDocument/2006/relationships/hyperlink" Target="http://vip.mk.co.kr/newSt/news/news_view.php?p_page=1&amp;sCode=21&amp;t_uid=20&amp;c_uid=467525&amp;search=%BC%B1%B9%B0%20%BF%C9%BC%C7&amp;topGubun=1" TargetMode="External"/><Relationship Id="rId4" Type="http://schemas.openxmlformats.org/officeDocument/2006/relationships/hyperlink" Target="http://mbn.mk.co.kr/news/dbNewsList.php?sc=50400002&amp;selFlag=sc&amp;source=&amp;cc=&amp;cm=%BB%E7%C8%B8%C3%D6%BD%C5%B1%E2%BB%E7&amp;year=2010&amp;no=376673&amp;sID="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cafe.naver.com/mathall/167144" TargetMode="External"/><Relationship Id="rId2" Type="http://schemas.openxmlformats.org/officeDocument/2006/relationships/hyperlink" Target="http://cafe.naver.com/forcev5/3578" TargetMode="External"/><Relationship Id="rId1" Type="http://schemas.openxmlformats.org/officeDocument/2006/relationships/slideLayout" Target="../slideLayouts/slideLayout2.xml"/><Relationship Id="rId5" Type="http://schemas.openxmlformats.org/officeDocument/2006/relationships/hyperlink" Target="http://www.cornell.edu/" TargetMode="External"/><Relationship Id="rId4" Type="http://schemas.openxmlformats.org/officeDocument/2006/relationships/hyperlink" Target="http://cafe.naver.com/studyinglab/1445"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12manage.com/" TargetMode="External"/><Relationship Id="rId2" Type="http://schemas.openxmlformats.org/officeDocument/2006/relationships/hyperlink" Target="http://www.12manage.com/methods_coaching_ko.html" TargetMode="External"/><Relationship Id="rId1" Type="http://schemas.openxmlformats.org/officeDocument/2006/relationships/slideLayout" Target="../slideLayouts/slideLayout2.xml"/><Relationship Id="rId5" Type="http://schemas.openxmlformats.org/officeDocument/2006/relationships/hyperlink" Target="http://coachall.tistory.com/175" TargetMode="External"/><Relationship Id="rId4" Type="http://schemas.openxmlformats.org/officeDocument/2006/relationships/hyperlink" Target="http://www.i-university.or.kr/tt/463"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k.daum.net/qna/openknowledge/view.html?qid=3xwV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news.knou.ac.kr/news/article.html?no=12024" TargetMode="External"/><Relationship Id="rId2" Type="http://schemas.openxmlformats.org/officeDocument/2006/relationships/hyperlink" Target="http://neoadonis.tistory.com/196" TargetMode="External"/><Relationship Id="rId1" Type="http://schemas.openxmlformats.org/officeDocument/2006/relationships/slideLayout" Target="../slideLayouts/slideLayout2.xml"/><Relationship Id="rId5" Type="http://schemas.openxmlformats.org/officeDocument/2006/relationships/hyperlink" Target="http://binote.com/100268" TargetMode="External"/><Relationship Id="rId4" Type="http://schemas.openxmlformats.org/officeDocument/2006/relationships/hyperlink" Target="http://literarynote.net/tag/%ED%9D%90%EB%A6%84%EC%9D%98%20%EB%8F%99%EC%8B%9C%EC%84%B1"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earch.aol.com/aol/search?s_it=topsearchbox.search.a&amp;v_t=comsearch50&amp;q=kennedy+center"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arch.aol.com/aol/search?s_it=topsearchbox.search&amp;v_t=comsearch50&amp;q=Ebbinghouse+new+learning+curv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earch.aol.com/aol/search?s_it=topsearchbox.search&amp;v_t=comsearch50&amp;q=%EC%A0%95%EC%B0%AC%ED%98%B8+%ED%95%99%EC%8A%B5%ED%81%B4%EB%A6%AC%EB%8B%89"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earch.aol.com/aol/search?q=Harvard+Univ+Freshman+Curriculu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earch.aol.com/aol/search?q=Russell+Baker+IMAGINATION+POWER"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en.wikipedia.org/wiki/The_Magical_Number_Seven,_Plus_or_Minus_Two" TargetMode="External"/><Relationship Id="rId2" Type="http://schemas.openxmlformats.org/officeDocument/2006/relationships/hyperlink" Target="http://rapidbi.com/created/Millermagicalnumberseven7.html" TargetMode="External"/><Relationship Id="rId1" Type="http://schemas.openxmlformats.org/officeDocument/2006/relationships/slideLayout" Target="../slideLayouts/slideLayout2.xml"/><Relationship Id="rId4" Type="http://schemas.openxmlformats.org/officeDocument/2006/relationships/hyperlink" Target="http://search.aol.com/aol/search?s_it=topsearchbox.search&amp;v_t=comsearch50&amp;q=Magic+Number+7+%EF%BC%8D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ccf.kr/" TargetMode="External"/><Relationship Id="rId2" Type="http://schemas.openxmlformats.org/officeDocument/2006/relationships/hyperlink" Target="http://klcc.or.kr/introduceKlcc" TargetMode="External"/><Relationship Id="rId1" Type="http://schemas.openxmlformats.org/officeDocument/2006/relationships/slideLayout" Target="../slideLayouts/slideLayout2.xml"/><Relationship Id="rId5" Type="http://schemas.openxmlformats.org/officeDocument/2006/relationships/hyperlink" Target="http://daemyong.ivyro.net/zbxe/" TargetMode="External"/><Relationship Id="rId4" Type="http://schemas.openxmlformats.org/officeDocument/2006/relationships/hyperlink" Target="http://daemyong.ivyro.net/zbxe/222"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lc21.com/tt/tag/%EA%B5%90%EC%88%98%ED%95%99%EC%8A%B5%20%EC%9D%B4%EB%A1%A0" TargetMode="External"/><Relationship Id="rId2" Type="http://schemas.openxmlformats.org/officeDocument/2006/relationships/hyperlink" Target="http://www.eduplex.net/inc/incBbsHit.asp?e3AdminIdx=7&amp;e3Idx=449&amp;page=15" TargetMode="External"/><Relationship Id="rId1" Type="http://schemas.openxmlformats.org/officeDocument/2006/relationships/slideLayout" Target="../slideLayouts/slideLayout2.xml"/><Relationship Id="rId5" Type="http://schemas.openxmlformats.org/officeDocument/2006/relationships/hyperlink" Target="http://gedu.kw.ac.kr/sub04/sub02-13.php" TargetMode="External"/><Relationship Id="rId4" Type="http://schemas.openxmlformats.org/officeDocument/2006/relationships/hyperlink" Target="http://jhlib.or.kr:8077/contents/detail.asp?cid=N0903152"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ymysy2020.blog.me/130076592979?Redirect=Log"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readingcoach.co.kr/coach/web/course/info/crsInfo00002.jsp" TargetMode="External"/><Relationship Id="rId2" Type="http://schemas.openxmlformats.org/officeDocument/2006/relationships/hyperlink" Target="http://www.anyangcenter.or.kr/bbs/zboard.php?id=an_notice&amp;page=1&amp;sn1=&amp;divpage=1&amp;sn=off&amp;ss=on&amp;sc=on&amp;select_arrange=reg_date&amp;desc=desc&amp;no=286" TargetMode="External"/><Relationship Id="rId1" Type="http://schemas.openxmlformats.org/officeDocument/2006/relationships/slideLayout" Target="../slideLayouts/slideLayout2.xml"/><Relationship Id="rId6" Type="http://schemas.openxmlformats.org/officeDocument/2006/relationships/hyperlink" Target="http://www.edulong.co.kr/bbs/board.php?board=board_02&amp;act=view&amp;no=43&amp;page=1&amp;search_mode=&amp;search_word=&amp;cid=&amp;PHPSESSID=e64bae79231dc5142e497a3530276b3a" TargetMode="External"/><Relationship Id="rId5" Type="http://schemas.openxmlformats.org/officeDocument/2006/relationships/hyperlink" Target="http://www.kgatimes.or.kr/zb41pl7/bbs/skin/ggambo6210_news/print.php?id=society&amp;no=12391" TargetMode="External"/><Relationship Id="rId4" Type="http://schemas.openxmlformats.org/officeDocument/2006/relationships/hyperlink" Target="http://reading.joins.com/selfedu/sub3.asp?code=L02"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prof.cau.ac.kr/~guidance/sub/1_2.htm" TargetMode="External"/><Relationship Id="rId2" Type="http://schemas.openxmlformats.org/officeDocument/2006/relationships/hyperlink" Target="http://www.yes24.com/24/goods/1440278" TargetMode="External"/><Relationship Id="rId1" Type="http://schemas.openxmlformats.org/officeDocument/2006/relationships/slideLayout" Target="../slideLayouts/slideLayout2.xml"/><Relationship Id="rId6" Type="http://schemas.openxmlformats.org/officeDocument/2006/relationships/hyperlink" Target="http://www.e-welfare.go.kr/servlet/WPDownload?path=/wfisc/wp/inf/etc/html&amp;fname=1_180656_12%5b1%5d.%20%C0%CC%B9%CE%C8%F1.pdf" TargetMode="External"/><Relationship Id="rId5" Type="http://schemas.openxmlformats.org/officeDocument/2006/relationships/hyperlink" Target="http://www.gmedu.or.kr/ETC/lecture/lecture_view.asp?lec_idx=2208" TargetMode="External"/><Relationship Id="rId4" Type="http://schemas.openxmlformats.org/officeDocument/2006/relationships/hyperlink" Target="http://community.freechal.com/ComService/Activity/PDS/CsPDSContent.asp?GrpId=560198&amp;ObjSeq=1&amp;PageNo=1&amp;DocId=4478926"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www.schoolsocialwork.org/board/view.php?id=board&amp;page=5&amp;sn1=&amp;divpage=1&amp;sn=off&amp;ss=on&amp;sc=on&amp;select_arrange=headnum&amp;desc=asc&amp;no=15" TargetMode="External"/><Relationship Id="rId7" Type="http://schemas.openxmlformats.org/officeDocument/2006/relationships/hyperlink" Target="http://www.kcp.or.kr/kcp/mykcp/webplan/webplan.cgi?cmd=mview&amp;db=hongbo&amp;sort=&amp;list_page=26&amp;fn=20100309_002&amp;filter=&amp;tm=1292734179" TargetMode="External"/><Relationship Id="rId2" Type="http://schemas.openxmlformats.org/officeDocument/2006/relationships/hyperlink" Target="http://nalove.co.kr/aboutus/aboutus.php?sid=353360" TargetMode="External"/><Relationship Id="rId1" Type="http://schemas.openxmlformats.org/officeDocument/2006/relationships/slideLayout" Target="../slideLayouts/slideLayout2.xml"/><Relationship Id="rId6" Type="http://schemas.openxmlformats.org/officeDocument/2006/relationships/hyperlink" Target="http://family.swu.ac.kr/~therapy/lab-main3.html" TargetMode="External"/><Relationship Id="rId5" Type="http://schemas.openxmlformats.org/officeDocument/2006/relationships/hyperlink" Target="http://gestalt.co.kr/book/book.html" TargetMode="External"/><Relationship Id="rId4" Type="http://schemas.openxmlformats.org/officeDocument/2006/relationships/hyperlink" Target="http://www.koreanpsychology.or.kr/enterschool/bbs_view.asp?Iseq=793&amp;Ipage=280&amp;Ikey=&amp;Ikeyword=&amp;Iorderby=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lll.cjcity.net/bbs/board.php?bo_table=nbbs5_8&amp;wr_id=144" TargetMode="External"/><Relationship Id="rId2" Type="http://schemas.openxmlformats.org/officeDocument/2006/relationships/hyperlink" Target="http://book.interpark.com/product/BookDisplay.do?_method=Detail&amp;sc.shopNo=0000400000&amp;dispNo=&amp;sc.prdNo=204530548" TargetMode="External"/><Relationship Id="rId1" Type="http://schemas.openxmlformats.org/officeDocument/2006/relationships/slideLayout" Target="../slideLayouts/slideLayout2.xml"/><Relationship Id="rId5" Type="http://schemas.openxmlformats.org/officeDocument/2006/relationships/hyperlink" Target="http://www.ynsenglish.co.kr/bbs/board.php?bo_table=board&amp;wr_id=16&amp;page=2" TargetMode="External"/><Relationship Id="rId4" Type="http://schemas.openxmlformats.org/officeDocument/2006/relationships/hyperlink" Target="http://kacedj.org/kacebbs/bbs/tb.php/notice/46" TargetMode="External"/></Relationships>
</file>

<file path=ppt/slides/_rels/slide70.xml.rels><?xml version="1.0" encoding="UTF-8" standalone="yes"?>
<Relationships xmlns="http://schemas.openxmlformats.org/package/2006/relationships"><Relationship Id="rId3" Type="http://schemas.openxmlformats.org/officeDocument/2006/relationships/hyperlink" Target="http://www.theteachersguide.com/EducationalPsychology.htm" TargetMode="External"/><Relationship Id="rId2" Type="http://schemas.openxmlformats.org/officeDocument/2006/relationships/hyperlink" Target="http://www.psychwww.com/resource/bytopic/testing.html" TargetMode="External"/><Relationship Id="rId1" Type="http://schemas.openxmlformats.org/officeDocument/2006/relationships/slideLayout" Target="../slideLayouts/slideLayout2.xml"/><Relationship Id="rId4" Type="http://schemas.openxmlformats.org/officeDocument/2006/relationships/hyperlink" Target="http://www.fullcirc.com/community/assessmentlinks.htm"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jxloveii-textcube.blogspot.com/2009/08/%EB%B9%85%ED%84%B0-%ED%94%84%EB%9E%AD%ED%81%B4%EC%9D%98-%EC%82%B6%EA%B3%BC-%EC%9D%98%EB%AF%B8%EC%B9%98%EB%A3%8C-%EA%B7%B8%EB%A6%AC%EA%B3%A0-%EB%82%98.html" TargetMode="External"/><Relationship Id="rId2" Type="http://schemas.openxmlformats.org/officeDocument/2006/relationships/hyperlink" Target="http://www.bhgoo.com/zbxe/83822" TargetMode="External"/><Relationship Id="rId1" Type="http://schemas.openxmlformats.org/officeDocument/2006/relationships/slideLayout" Target="../slideLayouts/slideLayout2.xml"/><Relationship Id="rId5" Type="http://schemas.openxmlformats.org/officeDocument/2006/relationships/hyperlink" Target="http://www.brainyquote.com/quotes/authors/v/viktor_e_frankl.html" TargetMode="External"/><Relationship Id="rId4" Type="http://schemas.openxmlformats.org/officeDocument/2006/relationships/hyperlink" Target="http://210.101.116.28/W_ftp41/15402849_pv.pdf" TargetMode="External"/></Relationships>
</file>

<file path=ppt/slides/_rels/slide72.xml.rels><?xml version="1.0" encoding="UTF-8" standalone="yes"?>
<Relationships xmlns="http://schemas.openxmlformats.org/package/2006/relationships"><Relationship Id="rId3" Type="http://schemas.openxmlformats.org/officeDocument/2006/relationships/hyperlink" Target="http://www.teen4u.co.kr/" TargetMode="External"/><Relationship Id="rId7" Type="http://schemas.openxmlformats.org/officeDocument/2006/relationships/hyperlink" Target="http://www.ynews.co.kr/" TargetMode="External"/><Relationship Id="rId2" Type="http://schemas.openxmlformats.org/officeDocument/2006/relationships/hyperlink" Target="http://www.achung.or.kr/" TargetMode="External"/><Relationship Id="rId1" Type="http://schemas.openxmlformats.org/officeDocument/2006/relationships/slideLayout" Target="../slideLayouts/slideLayout2.xml"/><Relationship Id="rId6" Type="http://schemas.openxmlformats.org/officeDocument/2006/relationships/hyperlink" Target="http://www.all4youth.net/index.html" TargetMode="External"/><Relationship Id="rId5" Type="http://schemas.openxmlformats.org/officeDocument/2006/relationships/hyperlink" Target="http://cantabile.mireene.com/" TargetMode="External"/><Relationship Id="rId4" Type="http://schemas.openxmlformats.org/officeDocument/2006/relationships/hyperlink" Target="http://www.theyoungtimes.com/" TargetMode="External"/></Relationships>
</file>

<file path=ppt/slides/_rels/slide73.xml.rels><?xml version="1.0" encoding="UTF-8" standalone="yes"?>
<Relationships xmlns="http://schemas.openxmlformats.org/package/2006/relationships"><Relationship Id="rId8" Type="http://schemas.openxmlformats.org/officeDocument/2006/relationships/hyperlink" Target="http://edpolicy.kedi.re.kr/" TargetMode="External"/><Relationship Id="rId13" Type="http://schemas.openxmlformats.org/officeDocument/2006/relationships/hyperlink" Target="http://www.kird.re.kr/index/index.jsp" TargetMode="External"/><Relationship Id="rId3" Type="http://schemas.openxmlformats.org/officeDocument/2006/relationships/hyperlink" Target="http://cutis.mest.go.kr/" TargetMode="External"/><Relationship Id="rId7" Type="http://schemas.openxmlformats.org/officeDocument/2006/relationships/hyperlink" Target="http://www.mw.go.kr/front/main.jsp" TargetMode="External"/><Relationship Id="rId12" Type="http://schemas.openxmlformats.org/officeDocument/2006/relationships/hyperlink" Target="http://www.prism.go.kr/" TargetMode="External"/><Relationship Id="rId2" Type="http://schemas.openxmlformats.org/officeDocument/2006/relationships/hyperlink" Target="http://www.mest.go.kr/" TargetMode="External"/><Relationship Id="rId1" Type="http://schemas.openxmlformats.org/officeDocument/2006/relationships/slideLayout" Target="../slideLayouts/slideLayout2.xml"/><Relationship Id="rId6" Type="http://schemas.openxmlformats.org/officeDocument/2006/relationships/hyperlink" Target="http://www.mcst.go.kr/main.jsp" TargetMode="External"/><Relationship Id="rId11" Type="http://schemas.openxmlformats.org/officeDocument/2006/relationships/hyperlink" Target="http://www.krivet.re.kr/" TargetMode="External"/><Relationship Id="rId5" Type="http://schemas.openxmlformats.org/officeDocument/2006/relationships/hyperlink" Target="http://www.neis.go.kr/" TargetMode="External"/><Relationship Id="rId10" Type="http://schemas.openxmlformats.org/officeDocument/2006/relationships/hyperlink" Target="http://www.kepnet.co.kr/" TargetMode="External"/><Relationship Id="rId4" Type="http://schemas.openxmlformats.org/officeDocument/2006/relationships/hyperlink" Target="http://www.koel.or.kr/" TargetMode="External"/><Relationship Id="rId9" Type="http://schemas.openxmlformats.org/officeDocument/2006/relationships/hyperlink" Target="http://www.kice.re.kr/index.do),"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www.gnedu.net/gnedu/main/main.xm" TargetMode="External"/><Relationship Id="rId3" Type="http://schemas.openxmlformats.org/officeDocument/2006/relationships/hyperlink" Target="http://home.ebs.co.kr/educam/index.html" TargetMode="External"/><Relationship Id="rId7" Type="http://schemas.openxmlformats.org/officeDocument/2006/relationships/hyperlink" Target="http://www.cyberhunjang.com/" TargetMode="External"/><Relationship Id="rId2" Type="http://schemas.openxmlformats.org/officeDocument/2006/relationships/hyperlink" Target="http://www.ebsi.co.kr/" TargetMode="External"/><Relationship Id="rId1" Type="http://schemas.openxmlformats.org/officeDocument/2006/relationships/slideLayout" Target="../slideLayouts/slideLayout2.xml"/><Relationship Id="rId6" Type="http://schemas.openxmlformats.org/officeDocument/2006/relationships/hyperlink" Target="http://www.edunet4u.net/index.jsp" TargetMode="External"/><Relationship Id="rId11" Type="http://schemas.openxmlformats.org/officeDocument/2006/relationships/hyperlink" Target="http://www.jamsune.com/" TargetMode="External"/><Relationship Id="rId5" Type="http://schemas.openxmlformats.org/officeDocument/2006/relationships/hyperlink" Target="http://eboo0.com/" TargetMode="External"/><Relationship Id="rId10" Type="http://schemas.openxmlformats.org/officeDocument/2006/relationships/hyperlink" Target="http://www.suksuk.co.kr/index.php3" TargetMode="External"/><Relationship Id="rId4" Type="http://schemas.openxmlformats.org/officeDocument/2006/relationships/hyperlink" Target="http://www.kkulmat.com/index.jsp" TargetMode="External"/><Relationship Id="rId9" Type="http://schemas.openxmlformats.org/officeDocument/2006/relationships/hyperlink" Target="http://blog.daum.net/dldma2007/6776459"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www.me.mtu.edu/~peckcho/korean.htm" TargetMode="External"/><Relationship Id="rId2" Type="http://schemas.openxmlformats.org/officeDocument/2006/relationships/hyperlink" Target="http://www.me.mtu.edu/~peckcho/"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www.me.mtu.edu/~peckcho/pub/manual4.doc" TargetMode="External"/><Relationship Id="rId2" Type="http://schemas.openxmlformats.org/officeDocument/2006/relationships/hyperlink" Target="http://www.me.mtu.edu/~peckcho/download/basic5.pdf" TargetMode="External"/><Relationship Id="rId1" Type="http://schemas.openxmlformats.org/officeDocument/2006/relationships/slideLayout" Target="../slideLayouts/slideLayout2.xml"/><Relationship Id="rId6" Type="http://schemas.openxmlformats.org/officeDocument/2006/relationships/hyperlink" Target="http://liaison.ssu.ac.kr/xe/?document_srl=3753&amp;vid=business" TargetMode="External"/><Relationship Id="rId5" Type="http://schemas.openxmlformats.org/officeDocument/2006/relationships/hyperlink" Target="http://www.yes24.com/24/goods/3193747" TargetMode="External"/><Relationship Id="rId4" Type="http://schemas.openxmlformats.org/officeDocument/2006/relationships/hyperlink" Target="http://www.me.mtu.edu/~peckcho/download/competition.pdf" TargetMode="External"/></Relationships>
</file>

<file path=ppt/slides/_rels/slide77.xml.rels><?xml version="1.0" encoding="UTF-8" standalone="yes"?>
<Relationships xmlns="http://schemas.openxmlformats.org/package/2006/relationships"><Relationship Id="rId3" Type="http://schemas.openxmlformats.org/officeDocument/2006/relationships/hyperlink" Target="http://www.me.mtu.edu/~peckcho/teachwell/no189.htm" TargetMode="External"/><Relationship Id="rId2" Type="http://schemas.openxmlformats.org/officeDocument/2006/relationships/hyperlink" Target="http://www.ice.go.kr/common/attachload.asp?filename=%C1%B6%BA%AE%B1%B3%BC%F6%C0%C7%B8%ED%B0%AD%C0%C7%B3%EB%C7%CF%BF%EC.hwp&amp;idx=23612" TargetMode="External"/><Relationship Id="rId1" Type="http://schemas.openxmlformats.org/officeDocument/2006/relationships/slideLayout" Target="../slideLayouts/slideLayout2.xml"/><Relationship Id="rId6" Type="http://schemas.openxmlformats.org/officeDocument/2006/relationships/hyperlink" Target="http://cjhstudio.egloos.com/4277187" TargetMode="External"/><Relationship Id="rId5" Type="http://schemas.openxmlformats.org/officeDocument/2006/relationships/hyperlink" Target="http://theothers.tistory.com/187" TargetMode="External"/><Relationship Id="rId4" Type="http://schemas.openxmlformats.org/officeDocument/2006/relationships/hyperlink" Target="http://www.cwomen.net/bbs/board.php?bo_table=children&amp;wr_id=245&amp;sca=%EC%9E%90%EB%85%80%EA%B5%90%EC%9C%A1&amp;page=54" TargetMode="External"/></Relationships>
</file>

<file path=ppt/slides/_rels/slide78.xml.rels><?xml version="1.0" encoding="UTF-8" standalone="yes"?>
<Relationships xmlns="http://schemas.openxmlformats.org/package/2006/relationships"><Relationship Id="rId3" Type="http://schemas.openxmlformats.org/officeDocument/2006/relationships/hyperlink" Target="http://edu.gangnam.go.kr/u_program/gangnam_view.asp?gn_seq=131&amp;gotopage=6&amp;strsearch=&amp;searchword=&amp;evt_date=&amp;search_chk=&amp;search_tab=" TargetMode="External"/><Relationship Id="rId2" Type="http://schemas.openxmlformats.org/officeDocument/2006/relationships/hyperlink" Target="http://book.interpark.com/product/BookDisplay.do?_method=Detail&amp;sc.shopNo=0000400000&amp;dispNo=&amp;sc.prdNo=3728893" TargetMode="External"/><Relationship Id="rId1" Type="http://schemas.openxmlformats.org/officeDocument/2006/relationships/slideLayout" Target="../slideLayouts/slideLayout2.xml"/><Relationship Id="rId4" Type="http://schemas.openxmlformats.org/officeDocument/2006/relationships/hyperlink" Target="http://www.kyobobook.co.kr/search/SearchKorbookMain.jsp?vPstrCategory=KOR&amp;vPoutSearch=1&amp;vPauthorCD=1000505402&amp;vPsKeywordInfo=%C3%D6%BC%BA%BE%D6&amp;vPorderClick=LAV" TargetMode="External"/></Relationships>
</file>

<file path=ppt/slides/_rels/slide79.xml.rels><?xml version="1.0" encoding="UTF-8" standalone="yes"?>
<Relationships xmlns="http://schemas.openxmlformats.org/package/2006/relationships"><Relationship Id="rId3" Type="http://schemas.openxmlformats.org/officeDocument/2006/relationships/hyperlink" Target="http://www.kyobobook.co.kr/search/SearchKorbookMain.jsp?vPstrCategory=KOR&amp;vPoutSearch=1&amp;vPauthorCD=1000505402&amp;vPsKeywordInfo=%C3%D6%BC%BA%BE%D6&amp;vPorderClick=LAV" TargetMode="External"/><Relationship Id="rId2" Type="http://schemas.openxmlformats.org/officeDocument/2006/relationships/hyperlink" Target="http://www.ekongbu.com/?id=book&amp;no=52" TargetMode="External"/><Relationship Id="rId1" Type="http://schemas.openxmlformats.org/officeDocument/2006/relationships/slideLayout" Target="../slideLayouts/slideLayout2.xml"/><Relationship Id="rId4" Type="http://schemas.openxmlformats.org/officeDocument/2006/relationships/hyperlink" Target="http://www.kbs.co.kr/1tv/sisa/firstclass/vod/1680029_32397.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aolsearcht6.search.aol.com/aol/search?s_it=topsearchbox.search&amp;v_t=na&amp;q=attitude+is+altitude" TargetMode="External"/><Relationship Id="rId2" Type="http://schemas.openxmlformats.org/officeDocument/2006/relationships/hyperlink" Target="http://www.attitudeisaltitude.com/" TargetMode="External"/><Relationship Id="rId1" Type="http://schemas.openxmlformats.org/officeDocument/2006/relationships/slideLayout" Target="../slideLayouts/slideLayout2.xml"/><Relationship Id="rId5" Type="http://schemas.openxmlformats.org/officeDocument/2006/relationships/hyperlink" Target="http://aolsearcht6.search.aol.com/aol/search?s_it=topsearchbox.search&amp;v_t=na&amp;q=CHANGING+YOU" TargetMode="External"/><Relationship Id="rId4" Type="http://schemas.openxmlformats.org/officeDocument/2006/relationships/hyperlink" Target="http://aolsearcht6.search.aol.com/aol/video?q=attitude+is+altitude&amp;v_t=na" TargetMode="Externa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coachingisland.com/tag/%EC%A1%B4%EA%B0%80%ED%8A%B8%EB%A7%8C" TargetMode="External"/><Relationship Id="rId7" Type="http://schemas.openxmlformats.org/officeDocument/2006/relationships/hyperlink" Target="http://blog.naver.com/PostView.nhn?blogId=myplanup&amp;logNo=90023167770" TargetMode="External"/><Relationship Id="rId2" Type="http://schemas.openxmlformats.org/officeDocument/2006/relationships/hyperlink" Target="http://www.gottman.com/" TargetMode="External"/><Relationship Id="rId1" Type="http://schemas.openxmlformats.org/officeDocument/2006/relationships/slideLayout" Target="../slideLayouts/slideLayout2.xml"/><Relationship Id="rId6" Type="http://schemas.openxmlformats.org/officeDocument/2006/relationships/hyperlink" Target="http://www.booksamillion.com/product/9780609805794" TargetMode="External"/><Relationship Id="rId5" Type="http://schemas.openxmlformats.org/officeDocument/2006/relationships/hyperlink" Target="http://blog.daum.net/_blog/BlogView.do?blogid=0KXVn&amp;articleno=6927504" TargetMode="External"/><Relationship Id="rId4" Type="http://schemas.openxmlformats.org/officeDocument/2006/relationships/hyperlink" Target="http://www.amazon.com/What-Feeling-John-Mordechai-Gottman/dp/1884734529" TargetMode="External"/></Relationships>
</file>

<file path=ppt/slides/_rels/slide82.xml.rels><?xml version="1.0" encoding="UTF-8" standalone="yes"?>
<Relationships xmlns="http://schemas.openxmlformats.org/package/2006/relationships"><Relationship Id="rId8" Type="http://schemas.openxmlformats.org/officeDocument/2006/relationships/hyperlink" Target="http://www.amazon.ca/Mathematics-Marriage-Dynamic-Nonlinear-Models/dp/0262072262" TargetMode="External"/><Relationship Id="rId3" Type="http://schemas.openxmlformats.org/officeDocument/2006/relationships/hyperlink" Target="http://kr.blog.yahoo.com/suwonlife/2735.html?p=1&amp;t=2" TargetMode="External"/><Relationship Id="rId7" Type="http://schemas.openxmlformats.org/officeDocument/2006/relationships/hyperlink" Target="http://www.emotioncoach.com.au/emotions.html" TargetMode="External"/><Relationship Id="rId2" Type="http://schemas.openxmlformats.org/officeDocument/2006/relationships/hyperlink" Target="http://www.eoht.info/page/John+Gottman" TargetMode="External"/><Relationship Id="rId1" Type="http://schemas.openxmlformats.org/officeDocument/2006/relationships/slideLayout" Target="../slideLayouts/slideLayout2.xml"/><Relationship Id="rId6" Type="http://schemas.openxmlformats.org/officeDocument/2006/relationships/hyperlink" Target="http://www.kyobobook.co.kr/product/detailViewKor.laf?ejkGb=KOR&amp;mallGb=KOR&amp;barcode=9788974189617&amp;orderClick=LAH" TargetMode="External"/><Relationship Id="rId5" Type="http://schemas.openxmlformats.org/officeDocument/2006/relationships/hyperlink" Target="http://www.biomedexperts.com/Profile.bme/484614/John_Mordechai_Gottman" TargetMode="External"/><Relationship Id="rId10" Type="http://schemas.openxmlformats.org/officeDocument/2006/relationships/hyperlink" Target="http://eqi.org/gottman.htm" TargetMode="External"/><Relationship Id="rId4" Type="http://schemas.openxmlformats.org/officeDocument/2006/relationships/hyperlink" Target="http://www.peterlance.com.au/coaching.doc" TargetMode="External"/><Relationship Id="rId9" Type="http://schemas.openxmlformats.org/officeDocument/2006/relationships/hyperlink" Target="http://goodplace.net/" TargetMode="External"/></Relationships>
</file>

<file path=ppt/slides/_rels/slide83.xml.rels><?xml version="1.0" encoding="UTF-8" standalone="yes"?>
<Relationships xmlns="http://schemas.openxmlformats.org/package/2006/relationships"><Relationship Id="rId8" Type="http://schemas.openxmlformats.org/officeDocument/2006/relationships/hyperlink" Target="http://theelearningcoach.com/learning/emotions-and-learning-part-i/" TargetMode="External"/><Relationship Id="rId3" Type="http://schemas.openxmlformats.org/officeDocument/2006/relationships/hyperlink" Target="http://www.emotioncoach.com/" TargetMode="External"/><Relationship Id="rId7" Type="http://schemas.openxmlformats.org/officeDocument/2006/relationships/hyperlink" Target="http://www.emotioncoach.com/page10.html" TargetMode="External"/><Relationship Id="rId12" Type="http://schemas.openxmlformats.org/officeDocument/2006/relationships/hyperlink" Target="http://newsmaker.khan.co.kr/khnm.html?mode=view&amp;artid=201004151017221&amp;code=116" TargetMode="External"/><Relationship Id="rId2" Type="http://schemas.openxmlformats.org/officeDocument/2006/relationships/hyperlink" Target="http://www.authorstream.com/Presentation/Shariyar-5329-Conf-MAREAA-Gottman-Presentation-Dr-John-Mordechai-Master-Marriage-Couple-Counselling-Relationship-Education-downlo-confmareaagottmanpresentation-ppt-powerpoint/" TargetMode="External"/><Relationship Id="rId1" Type="http://schemas.openxmlformats.org/officeDocument/2006/relationships/slideLayout" Target="../slideLayouts/slideLayout2.xml"/><Relationship Id="rId6" Type="http://schemas.openxmlformats.org/officeDocument/2006/relationships/hyperlink" Target="http://www.bookfinder.com/author/john-gottman/" TargetMode="External"/><Relationship Id="rId11" Type="http://schemas.openxmlformats.org/officeDocument/2006/relationships/hyperlink" Target="http://dfwemotioncoach.com/The_Emotion_Code.html" TargetMode="External"/><Relationship Id="rId5" Type="http://schemas.openxmlformats.org/officeDocument/2006/relationships/hyperlink" Target="http://newhorizons.org/strategies/emotional/front_emotional.htm" TargetMode="External"/><Relationship Id="rId10" Type="http://schemas.openxmlformats.org/officeDocument/2006/relationships/hyperlink" Target="http://www.questia.com/library/book/what-predicts-divorce-the-relationship-between-marital-processes-and-marital-outcomes-by-john-mordechai-gottman.jsp" TargetMode="External"/><Relationship Id="rId4" Type="http://schemas.openxmlformats.org/officeDocument/2006/relationships/hyperlink" Target="http://www.parentsplaceonline.org/parenting-tips/emotion-coaching-teaching-your-child-how-manage-strong-emotions" TargetMode="External"/><Relationship Id="rId9" Type="http://schemas.openxmlformats.org/officeDocument/2006/relationships/hyperlink" Target="http://www.bookstory.net/module/00_book/book_view.bs?bNO=27736"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www.amazon.com/exec/obidos/tg/detail/-/1559274352/rpcman" TargetMode="External"/><Relationship Id="rId2" Type="http://schemas.openxmlformats.org/officeDocument/2006/relationships/hyperlink" Target="http://www.amazon.com/exec/obidos/tg/detail/-/0609805797/rpcman" TargetMode="External"/><Relationship Id="rId1" Type="http://schemas.openxmlformats.org/officeDocument/2006/relationships/slideLayout" Target="../slideLayouts/slideLayout2.xml"/><Relationship Id="rId4" Type="http://schemas.openxmlformats.org/officeDocument/2006/relationships/hyperlink" Target="http://www.2think.org/"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book100.khu.ac.kr/book.asp?docid=4&amp;subid=2&amp;page=7&amp;search=&amp;key=&amp;category=" TargetMode="External"/><Relationship Id="rId2" Type="http://schemas.openxmlformats.org/officeDocument/2006/relationships/hyperlink" Target="http://blog.naver.com/PostView.nhn?blogId=nabu5762&amp;logNo=64301057" TargetMode="External"/><Relationship Id="rId1" Type="http://schemas.openxmlformats.org/officeDocument/2006/relationships/slideLayout" Target="../slideLayouts/slideLayout2.xml"/><Relationship Id="rId6" Type="http://schemas.openxmlformats.org/officeDocument/2006/relationships/hyperlink" Target="http://bambby.egloos.com/841059" TargetMode="External"/><Relationship Id="rId5" Type="http://schemas.openxmlformats.org/officeDocument/2006/relationships/hyperlink" Target="http://blog.daum.net/_blog/BlogTypeView.do?blogid=0HjDw&amp;articleno=5673383&amp;_bloghome_menu=recenttext" TargetMode="External"/><Relationship Id="rId4" Type="http://schemas.openxmlformats.org/officeDocument/2006/relationships/hyperlink" Target="http://blog.naver.com/PostView.nhn?blogId=goniijugo&amp;logNo=100116061480" TargetMode="External"/></Relationships>
</file>

<file path=ppt/slides/_rels/slide87.xml.rels><?xml version="1.0" encoding="UTF-8" standalone="yes"?>
<Relationships xmlns="http://schemas.openxmlformats.org/package/2006/relationships"><Relationship Id="rId8" Type="http://schemas.openxmlformats.org/officeDocument/2006/relationships/hyperlink" Target="http://www.tpr.co.kr/RJBoard/view.php?idx=316&amp;startPage=8&amp;boardid=rj_board_tpr_news&amp;board_style=&amp;board_cat=&amp;mn=Mn60&amp;url_path=08_community" TargetMode="External"/><Relationship Id="rId3" Type="http://schemas.openxmlformats.org/officeDocument/2006/relationships/hyperlink" Target="http://thehours.co.kr/tt/38?category=34" TargetMode="External"/><Relationship Id="rId7" Type="http://schemas.openxmlformats.org/officeDocument/2006/relationships/hyperlink" Target="http://maehok.tistory.com/612" TargetMode="External"/><Relationship Id="rId2" Type="http://schemas.openxmlformats.org/officeDocument/2006/relationships/hyperlink" Target="http://childeducare.org/bbs/board.php?bo_table=sub6_01&amp;wr_id=215" TargetMode="External"/><Relationship Id="rId1" Type="http://schemas.openxmlformats.org/officeDocument/2006/relationships/slideLayout" Target="../slideLayouts/slideLayout2.xml"/><Relationship Id="rId6" Type="http://schemas.openxmlformats.org/officeDocument/2006/relationships/hyperlink" Target="http://mybox.happycampus.com/booong/1817783" TargetMode="External"/><Relationship Id="rId5" Type="http://schemas.openxmlformats.org/officeDocument/2006/relationships/hyperlink" Target="http://www.yes24.com/24/goods/1377191" TargetMode="External"/><Relationship Id="rId4" Type="http://schemas.openxmlformats.org/officeDocument/2006/relationships/hyperlink" Target="http://blog.daum.net/sensation92/7610936" TargetMode="External"/><Relationship Id="rId9" Type="http://schemas.openxmlformats.org/officeDocument/2006/relationships/hyperlink" Target="http://blog.joins.com/khnews/11240213"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www.schoolofabraham.com/gwc100.htm" TargetMode="External"/><Relationship Id="rId2" Type="http://schemas.openxmlformats.org/officeDocument/2006/relationships/hyperlink" Target="http://en.wikipedia.org/wiki/100_Classic_Book_Collection" TargetMode="External"/><Relationship Id="rId1" Type="http://schemas.openxmlformats.org/officeDocument/2006/relationships/slideLayout" Target="../slideLayouts/slideLayout2.xml"/><Relationship Id="rId5" Type="http://schemas.openxmlformats.org/officeDocument/2006/relationships/hyperlink" Target="http://www.100classicbooks.com/" TargetMode="External"/><Relationship Id="rId4" Type="http://schemas.openxmlformats.org/officeDocument/2006/relationships/hyperlink" Target="http://www.cduniverse.com/search/xx/music/pid/7258637/a/Best+Classics+100.htm" TargetMode="External"/></Relationships>
</file>

<file path=ppt/slides/_rels/slide89.xml.rels><?xml version="1.0" encoding="UTF-8" standalone="yes"?>
<Relationships xmlns="http://schemas.openxmlformats.org/package/2006/relationships"><Relationship Id="rId3" Type="http://schemas.openxmlformats.org/officeDocument/2006/relationships/hyperlink" Target="http://www.fnnews.com/view?ra=Sent0901m_01A&amp;corp=fnnews&amp;arcid=0921950770&amp;cDateYear=2010&amp;cDateMonth=04&amp;cDateDay=08" TargetMode="External"/><Relationship Id="rId2" Type="http://schemas.openxmlformats.org/officeDocument/2006/relationships/hyperlink" Target="http://www.aladdin.co.kr/shop/wproduct.aspx?partner=rss&amp;ISBN=8934939575" TargetMode="External"/><Relationship Id="rId1" Type="http://schemas.openxmlformats.org/officeDocument/2006/relationships/slideLayout" Target="../slideLayouts/slideLayout2.xml"/><Relationship Id="rId4" Type="http://schemas.openxmlformats.org/officeDocument/2006/relationships/hyperlink" Target="http://blog.daum.net/_blog/BlogTypeView.do?blogid=0Cr3C&amp;articleno=17047164&amp;admi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style>
          <a:lnRef idx="1">
            <a:schemeClr val="accent3"/>
          </a:lnRef>
          <a:fillRef idx="3">
            <a:schemeClr val="accent3"/>
          </a:fillRef>
          <a:effectRef idx="2">
            <a:schemeClr val="accent3"/>
          </a:effectRef>
          <a:fontRef idx="minor">
            <a:schemeClr val="lt1"/>
          </a:fontRef>
        </p:style>
        <p:txBody>
          <a:bodyPr/>
          <a:lstStyle/>
          <a:p>
            <a:r>
              <a:rPr lang="en-US" altLang="ko-KR" dirty="0" smtClean="0"/>
              <a:t>MY </a:t>
            </a:r>
            <a:r>
              <a:rPr lang="ko-KR" altLang="en-US" dirty="0" err="1" smtClean="0"/>
              <a:t>完習</a:t>
            </a:r>
            <a:r>
              <a:rPr lang="ko-KR" altLang="en-US" dirty="0" smtClean="0"/>
              <a:t> 벤치마킹 </a:t>
            </a:r>
            <a:r>
              <a:rPr lang="ko-KR" altLang="en-US" dirty="0" err="1" smtClean="0"/>
              <a:t>코칭</a:t>
            </a:r>
            <a:endParaRPr lang="ko-KR" altLang="en-US" dirty="0"/>
          </a:p>
        </p:txBody>
      </p:sp>
      <p:sp>
        <p:nvSpPr>
          <p:cNvPr id="3" name="부제목 2"/>
          <p:cNvSpPr>
            <a:spLocks noGrp="1"/>
          </p:cNvSpPr>
          <p:nvPr>
            <p:ph type="subTitle" idx="1"/>
          </p:nvPr>
        </p:nvSpPr>
        <p:spPr>
          <a:xfrm>
            <a:off x="1357290" y="3857628"/>
            <a:ext cx="6400800" cy="1571636"/>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endParaRPr lang="en-US" altLang="ko-KR" dirty="0" smtClean="0"/>
          </a:p>
          <a:p>
            <a:endParaRPr lang="en-US" altLang="ko-KR" dirty="0" smtClean="0"/>
          </a:p>
          <a:p>
            <a:r>
              <a:rPr lang="ko-KR" altLang="en-US" dirty="0" smtClean="0"/>
              <a:t>전문가 벤치마킹</a:t>
            </a:r>
            <a:endParaRPr lang="en-US" altLang="ko-KR" dirty="0" smtClean="0"/>
          </a:p>
          <a:p>
            <a:r>
              <a:rPr lang="ko-KR" altLang="en-US" dirty="0" smtClean="0"/>
              <a:t>수평선 너머 수평선</a:t>
            </a:r>
            <a:endParaRPr lang="en-US" altLang="ko-KR" dirty="0" smtClean="0"/>
          </a:p>
          <a:p>
            <a:endParaRPr lang="en-US" altLang="ko-KR" dirty="0" smtClean="0"/>
          </a:p>
          <a:p>
            <a:endParaRPr lang="en-US" altLang="ko-KR" dirty="0" smtClean="0"/>
          </a:p>
          <a:p>
            <a:endParaRPr lang="en-US" altLang="ko-KR" dirty="0" smtClean="0"/>
          </a:p>
          <a:p>
            <a:endParaRPr lang="ko-KR"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ko-KR" altLang="en-US" b="1" dirty="0" err="1" smtClean="0"/>
              <a:t>성공학습법코칭</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ko-KR" altLang="en-US" b="1" dirty="0" smtClean="0"/>
              <a:t>학습법</a:t>
            </a:r>
            <a:endParaRPr lang="en-US" altLang="ko-KR" b="1" dirty="0" smtClean="0"/>
          </a:p>
          <a:p>
            <a:r>
              <a:rPr lang="ko-KR" altLang="en-US" dirty="0" smtClean="0"/>
              <a:t> </a:t>
            </a:r>
          </a:p>
          <a:p>
            <a:r>
              <a:rPr lang="ko-KR" altLang="en-US" dirty="0" smtClean="0"/>
              <a:t>    </a:t>
            </a:r>
            <a:r>
              <a:rPr lang="ko-KR" altLang="en-US" b="1" dirty="0" smtClean="0"/>
              <a:t>선수학습</a:t>
            </a:r>
            <a:r>
              <a:rPr lang="ko-KR" altLang="en-US" dirty="0" smtClean="0"/>
              <a:t>     </a:t>
            </a:r>
            <a:r>
              <a:rPr lang="ko-KR" altLang="en-US" b="1" dirty="0" smtClean="0"/>
              <a:t>선행학습</a:t>
            </a:r>
            <a:r>
              <a:rPr lang="ko-KR" altLang="en-US" dirty="0" smtClean="0"/>
              <a:t>    </a:t>
            </a:r>
          </a:p>
          <a:p>
            <a:r>
              <a:rPr lang="ko-KR" altLang="en-US" dirty="0" smtClean="0"/>
              <a:t>  </a:t>
            </a:r>
          </a:p>
          <a:p>
            <a:r>
              <a:rPr lang="ko-KR" altLang="en-US" b="1" dirty="0" smtClean="0"/>
              <a:t>   기초 다지기 학습</a:t>
            </a:r>
            <a:r>
              <a:rPr lang="ko-KR" altLang="en-US" dirty="0" smtClean="0"/>
              <a:t>   </a:t>
            </a:r>
            <a:r>
              <a:rPr lang="ko-KR" altLang="en-US" b="1" dirty="0" smtClean="0"/>
              <a:t>심화발전학습</a:t>
            </a:r>
            <a:r>
              <a:rPr lang="ko-KR" altLang="en-US" dirty="0" smtClean="0"/>
              <a:t>   </a:t>
            </a:r>
          </a:p>
          <a:p>
            <a:r>
              <a:rPr lang="ko-KR" altLang="en-US" dirty="0" smtClean="0"/>
              <a:t>  </a:t>
            </a:r>
          </a:p>
          <a:p>
            <a:r>
              <a:rPr lang="ko-KR" altLang="en-US" dirty="0" smtClean="0"/>
              <a:t>  </a:t>
            </a:r>
            <a:r>
              <a:rPr lang="ko-KR" altLang="en-US" b="1" dirty="0" smtClean="0"/>
              <a:t>사고력학습</a:t>
            </a:r>
            <a:r>
              <a:rPr lang="ko-KR" altLang="en-US" dirty="0" smtClean="0"/>
              <a:t>     </a:t>
            </a:r>
            <a:r>
              <a:rPr lang="ko-KR" altLang="en-US" b="1" dirty="0" smtClean="0"/>
              <a:t>의사소통학습</a:t>
            </a:r>
            <a:r>
              <a:rPr lang="ko-KR" altLang="en-US" dirty="0" smtClean="0"/>
              <a:t> </a:t>
            </a:r>
          </a:p>
          <a:p>
            <a:r>
              <a:rPr lang="ko-KR" altLang="en-US" dirty="0" smtClean="0"/>
              <a:t>    </a:t>
            </a:r>
          </a:p>
          <a:p>
            <a:r>
              <a:rPr lang="ko-KR" altLang="en-US" b="1" dirty="0" smtClean="0"/>
              <a:t>  </a:t>
            </a:r>
            <a:r>
              <a:rPr lang="ko-KR" altLang="en-US" b="1" dirty="0" err="1" smtClean="0"/>
              <a:t>배움배움</a:t>
            </a:r>
            <a:r>
              <a:rPr lang="ko-KR" altLang="en-US" dirty="0" smtClean="0"/>
              <a:t>   </a:t>
            </a:r>
          </a:p>
          <a:p>
            <a:endParaRPr lang="ko-KR"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altLang="ko-KR" sz="3200" dirty="0" smtClean="0"/>
              <a:t>pedagogy </a:t>
            </a:r>
            <a:r>
              <a:rPr lang="en-US" altLang="ko-KR" sz="3200" dirty="0" err="1" smtClean="0"/>
              <a:t>Andragogy</a:t>
            </a:r>
            <a:r>
              <a:rPr lang="en-US" altLang="ko-KR" sz="3200" dirty="0" smtClean="0"/>
              <a:t> </a:t>
            </a:r>
            <a:r>
              <a:rPr lang="ko-KR" altLang="en-US" sz="3200" dirty="0" smtClean="0"/>
              <a:t>자기주도학습적 </a:t>
            </a:r>
            <a:r>
              <a:rPr lang="en-US" altLang="ko-KR" sz="3200" dirty="0" smtClean="0"/>
              <a:t/>
            </a:r>
            <a:br>
              <a:rPr lang="en-US" altLang="ko-KR" sz="3200" dirty="0" smtClean="0"/>
            </a:br>
            <a:r>
              <a:rPr lang="ko-KR" altLang="en-US" sz="3200" dirty="0" smtClean="0"/>
              <a:t>과목별 학습법을 찾아라</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ko-KR" altLang="en-US" b="1" dirty="0" smtClean="0">
                <a:hlinkClick r:id="rId2"/>
              </a:rPr>
              <a:t>자기주도적 학습의 길잡이 </a:t>
            </a:r>
            <a:r>
              <a:rPr lang="en-US" altLang="ko-KR" b="1" dirty="0" smtClean="0">
                <a:hlinkClick r:id="rId2"/>
              </a:rPr>
              <a:t>- EBS </a:t>
            </a:r>
            <a:r>
              <a:rPr lang="ko-KR" altLang="en-US" b="1" dirty="0" err="1" smtClean="0">
                <a:hlinkClick r:id="rId2"/>
              </a:rPr>
              <a:t>램프학습플래너</a:t>
            </a:r>
            <a:endParaRPr lang="ko-KR" altLang="en-US" dirty="0" smtClean="0"/>
          </a:p>
          <a:p>
            <a:r>
              <a:rPr lang="ko-KR" altLang="en-US" dirty="0" smtClean="0"/>
              <a:t> </a:t>
            </a:r>
          </a:p>
          <a:p>
            <a:r>
              <a:rPr lang="en-US" altLang="ko-KR" b="1" dirty="0" smtClean="0">
                <a:hlinkClick r:id="rId3"/>
              </a:rPr>
              <a:t>Instructional Strategies for Online Courses</a:t>
            </a:r>
            <a:endParaRPr lang="en-US" altLang="ko-KR" dirty="0" smtClean="0"/>
          </a:p>
          <a:p>
            <a:r>
              <a:rPr lang="en-US" altLang="ko-KR" dirty="0" smtClean="0"/>
              <a:t> </a:t>
            </a:r>
          </a:p>
          <a:p>
            <a:r>
              <a:rPr lang="en-US" altLang="ko-KR" b="1" dirty="0" smtClean="0">
                <a:hlinkClick r:id="rId4"/>
              </a:rPr>
              <a:t>Pedagogy - Wikipedia, the free encyclopedia</a:t>
            </a:r>
            <a:endParaRPr lang="en-US" altLang="ko-KR" dirty="0" smtClean="0"/>
          </a:p>
          <a:p>
            <a:r>
              <a:rPr lang="en-US" altLang="ko-KR" dirty="0" smtClean="0"/>
              <a:t> </a:t>
            </a:r>
          </a:p>
          <a:p>
            <a:r>
              <a:rPr lang="en-US" altLang="ko-KR" b="1" dirty="0" smtClean="0">
                <a:hlinkClick r:id="rId5"/>
              </a:rPr>
              <a:t>Pedagogy - Welcome To Duke University Press</a:t>
            </a:r>
            <a:endParaRPr lang="en-US" altLang="ko-KR" dirty="0" smtClean="0"/>
          </a:p>
          <a:p>
            <a:r>
              <a:rPr lang="en-US" altLang="ko-KR" dirty="0" smtClean="0"/>
              <a:t> </a:t>
            </a:r>
          </a:p>
          <a:p>
            <a:r>
              <a:rPr lang="en-US" altLang="ko-KR" b="1" dirty="0" smtClean="0">
                <a:hlinkClick r:id="rId6"/>
              </a:rPr>
              <a:t>http://search.aol.com/aol/search?s_it=topsearchbox.search&amp;q=pedagogy</a:t>
            </a:r>
            <a:endParaRPr lang="en-US" altLang="ko-KR" dirty="0" smtClean="0"/>
          </a:p>
          <a:p>
            <a:r>
              <a:rPr lang="en-US" altLang="ko-KR" dirty="0" smtClean="0"/>
              <a:t>  </a:t>
            </a:r>
          </a:p>
          <a:p>
            <a:endParaRPr lang="ko-KR"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altLang="ko-KR" sz="3200" dirty="0" smtClean="0"/>
              <a:t>pedagogy </a:t>
            </a:r>
            <a:r>
              <a:rPr lang="en-US" altLang="ko-KR" sz="3200" dirty="0" err="1" smtClean="0"/>
              <a:t>Andragogy</a:t>
            </a:r>
            <a:r>
              <a:rPr lang="en-US" altLang="ko-KR" sz="3200" dirty="0" smtClean="0"/>
              <a:t> </a:t>
            </a:r>
            <a:r>
              <a:rPr lang="ko-KR" altLang="en-US" sz="3200" dirty="0" smtClean="0"/>
              <a:t>자기주도학습적 </a:t>
            </a:r>
            <a:r>
              <a:rPr lang="en-US" altLang="ko-KR" sz="3200" dirty="0" smtClean="0"/>
              <a:t/>
            </a:r>
            <a:br>
              <a:rPr lang="en-US" altLang="ko-KR" sz="3200" dirty="0" smtClean="0"/>
            </a:br>
            <a:r>
              <a:rPr lang="ko-KR" altLang="en-US" sz="3200" dirty="0" smtClean="0"/>
              <a:t>과목별 학습법을 찾아라</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en-US" altLang="ko-KR" b="1" dirty="0" smtClean="0"/>
              <a:t>[PDF] </a:t>
            </a:r>
            <a:r>
              <a:rPr lang="en-US" altLang="ko-KR" b="1" dirty="0" smtClean="0">
                <a:hlinkClick r:id="rId2"/>
              </a:rPr>
              <a:t>Psychological control in self-directed learning</a:t>
            </a:r>
            <a:endParaRPr lang="en-US" altLang="ko-KR" dirty="0" smtClean="0"/>
          </a:p>
          <a:p>
            <a:r>
              <a:rPr lang="en-US" altLang="ko-KR" dirty="0" smtClean="0"/>
              <a:t> </a:t>
            </a:r>
          </a:p>
          <a:p>
            <a:r>
              <a:rPr lang="en-US" altLang="ko-KR" dirty="0" smtClean="0"/>
              <a:t> </a:t>
            </a:r>
          </a:p>
          <a:p>
            <a:r>
              <a:rPr lang="en-US" altLang="ko-KR" b="1" dirty="0" smtClean="0"/>
              <a:t>[PDF] </a:t>
            </a:r>
            <a:r>
              <a:rPr lang="en-US" altLang="ko-KR" b="1" dirty="0" smtClean="0">
                <a:hlinkClick r:id="rId3"/>
              </a:rPr>
              <a:t>Self Directed Learning</a:t>
            </a:r>
            <a:endParaRPr lang="en-US" altLang="ko-KR" dirty="0" smtClean="0"/>
          </a:p>
          <a:p>
            <a:r>
              <a:rPr lang="en-US" altLang="ko-KR" dirty="0" smtClean="0"/>
              <a:t> </a:t>
            </a:r>
          </a:p>
          <a:p>
            <a:r>
              <a:rPr lang="en-US" altLang="ko-KR" b="1" dirty="0" smtClean="0"/>
              <a:t>[PDF]  </a:t>
            </a:r>
            <a:r>
              <a:rPr lang="en-US" altLang="ko-KR" b="1" dirty="0" err="1" smtClean="0">
                <a:hlinkClick r:id="rId4"/>
              </a:rPr>
              <a:t>Andragogy</a:t>
            </a:r>
            <a:endParaRPr lang="en-US" altLang="ko-KR" dirty="0" smtClean="0"/>
          </a:p>
          <a:p>
            <a:r>
              <a:rPr lang="en-US" altLang="ko-KR" dirty="0" smtClean="0"/>
              <a:t> </a:t>
            </a:r>
          </a:p>
          <a:p>
            <a:r>
              <a:rPr lang="en-US" altLang="ko-KR" b="1" dirty="0" err="1" smtClean="0">
                <a:hlinkClick r:id="rId5"/>
              </a:rPr>
              <a:t>Andragogy</a:t>
            </a:r>
            <a:r>
              <a:rPr lang="en-US" altLang="ko-KR" b="1" dirty="0" smtClean="0">
                <a:hlinkClick r:id="rId5"/>
              </a:rPr>
              <a:t> (M. Knowles) - TIP: Theories</a:t>
            </a:r>
            <a:endParaRPr lang="en-US" altLang="ko-KR" dirty="0" smtClean="0"/>
          </a:p>
          <a:p>
            <a:r>
              <a:rPr lang="en-US" altLang="ko-KR" dirty="0" smtClean="0"/>
              <a:t> </a:t>
            </a:r>
          </a:p>
          <a:p>
            <a:r>
              <a:rPr lang="en-US" altLang="ko-KR" b="1" dirty="0" smtClean="0">
                <a:hlinkClick r:id="rId6"/>
              </a:rPr>
              <a:t>Adult Learning - Emerging Perspectives on Learning, Teaching ...</a:t>
            </a:r>
            <a:endParaRPr lang="en-US" altLang="ko-KR" dirty="0" smtClean="0"/>
          </a:p>
          <a:p>
            <a:r>
              <a:rPr lang="en-US" altLang="ko-KR" dirty="0" smtClean="0"/>
              <a:t> </a:t>
            </a:r>
          </a:p>
          <a:p>
            <a:r>
              <a:rPr lang="en-US" altLang="ko-KR" b="1" dirty="0" smtClean="0">
                <a:hlinkClick r:id="rId7"/>
              </a:rPr>
              <a:t>http://search.aol.com/aol/search?s_it=topsearchbox.search&amp;q=andragogy+Self-Directed+Learning</a:t>
            </a:r>
            <a:endParaRPr lang="en-US" altLang="ko-KR" dirty="0" smtClean="0"/>
          </a:p>
          <a:p>
            <a:r>
              <a:rPr lang="en-US" altLang="ko-KR" dirty="0" smtClean="0"/>
              <a:t>  </a:t>
            </a:r>
          </a:p>
          <a:p>
            <a:endParaRPr lang="ko-KR"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altLang="ko-KR" sz="3200" dirty="0" smtClean="0"/>
              <a:t>pedagogy </a:t>
            </a:r>
            <a:r>
              <a:rPr lang="en-US" altLang="ko-KR" sz="3200" dirty="0" err="1" smtClean="0"/>
              <a:t>Andragogy</a:t>
            </a:r>
            <a:r>
              <a:rPr lang="en-US" altLang="ko-KR" sz="3200" dirty="0" smtClean="0"/>
              <a:t> </a:t>
            </a:r>
            <a:r>
              <a:rPr lang="ko-KR" altLang="en-US" sz="3200" dirty="0" smtClean="0"/>
              <a:t>자기주도학습적 </a:t>
            </a:r>
            <a:r>
              <a:rPr lang="en-US" altLang="ko-KR" sz="3200" dirty="0" smtClean="0"/>
              <a:t/>
            </a:r>
            <a:br>
              <a:rPr lang="en-US" altLang="ko-KR" sz="3200" dirty="0" smtClean="0"/>
            </a:br>
            <a:r>
              <a:rPr lang="ko-KR" altLang="en-US" sz="3200" dirty="0" smtClean="0"/>
              <a:t>과목별 학습법을 찾아라</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ko-KR" altLang="en-US" b="1" dirty="0" smtClean="0">
                <a:hlinkClick r:id="rId2"/>
              </a:rPr>
              <a:t>내 아이 우등생으로 키우는 자기주도학습 </a:t>
            </a:r>
            <a:r>
              <a:rPr lang="en-US" altLang="ko-KR" b="1" dirty="0" smtClean="0">
                <a:hlinkClick r:id="rId2"/>
              </a:rPr>
              <a:t>- </a:t>
            </a:r>
            <a:r>
              <a:rPr lang="ko-KR" altLang="en-US" b="1" dirty="0" smtClean="0">
                <a:hlinkClick r:id="rId2"/>
              </a:rPr>
              <a:t>중앙일보 </a:t>
            </a:r>
            <a:r>
              <a:rPr lang="en-US" altLang="ko-KR" b="1" dirty="0" smtClean="0">
                <a:hlinkClick r:id="rId2"/>
              </a:rPr>
              <a:t>TV</a:t>
            </a:r>
            <a:endParaRPr lang="ko-KR" altLang="en-US" dirty="0" smtClean="0"/>
          </a:p>
          <a:p>
            <a:r>
              <a:rPr lang="ko-KR" altLang="en-US" dirty="0" smtClean="0"/>
              <a:t> </a:t>
            </a:r>
          </a:p>
          <a:p>
            <a:r>
              <a:rPr lang="ko-KR" altLang="en-US" b="1" dirty="0" err="1" smtClean="0">
                <a:hlinkClick r:id="rId3"/>
              </a:rPr>
              <a:t>서울공식블로그</a:t>
            </a:r>
            <a:r>
              <a:rPr lang="ko-KR" altLang="en-US" b="1" dirty="0" smtClean="0">
                <a:hlinkClick r:id="rId3"/>
              </a:rPr>
              <a:t> </a:t>
            </a:r>
            <a:r>
              <a:rPr lang="en-US" altLang="ko-KR" b="1" dirty="0" smtClean="0">
                <a:hlinkClick r:id="rId3"/>
              </a:rPr>
              <a:t>:: </a:t>
            </a:r>
            <a:r>
              <a:rPr lang="ko-KR" altLang="en-US" b="1" dirty="0" smtClean="0">
                <a:hlinkClick r:id="rId3"/>
              </a:rPr>
              <a:t>사교육 열풍 잡는 자기 주도 학습</a:t>
            </a:r>
            <a:r>
              <a:rPr lang="en-US" altLang="ko-KR" b="1" dirty="0" smtClean="0">
                <a:hlinkClick r:id="rId3"/>
              </a:rPr>
              <a:t>?</a:t>
            </a:r>
            <a:endParaRPr lang="ko-KR" altLang="en-US" dirty="0" smtClean="0"/>
          </a:p>
          <a:p>
            <a:r>
              <a:rPr lang="ko-KR" altLang="en-US" dirty="0" smtClean="0"/>
              <a:t> </a:t>
            </a:r>
          </a:p>
          <a:p>
            <a:r>
              <a:rPr lang="ko-KR" altLang="en-US" b="1" dirty="0" smtClean="0">
                <a:hlinkClick r:id="rId4"/>
              </a:rPr>
              <a:t>자기주도적 학습 </a:t>
            </a:r>
            <a:r>
              <a:rPr lang="en-US" altLang="ko-KR" b="1" dirty="0" smtClean="0">
                <a:hlinkClick r:id="rId4"/>
              </a:rPr>
              <a:t>- </a:t>
            </a:r>
            <a:r>
              <a:rPr lang="ko-KR" altLang="en-US" b="1" dirty="0" err="1" smtClean="0">
                <a:hlinkClick r:id="rId4"/>
              </a:rPr>
              <a:t>위키백과</a:t>
            </a:r>
            <a:r>
              <a:rPr lang="en-US" altLang="ko-KR" b="1" dirty="0" smtClean="0">
                <a:hlinkClick r:id="rId4"/>
              </a:rPr>
              <a:t>, </a:t>
            </a:r>
            <a:r>
              <a:rPr lang="ko-KR" altLang="en-US" b="1" dirty="0" smtClean="0">
                <a:hlinkClick r:id="rId4"/>
              </a:rPr>
              <a:t>우리 모두의 백과사전</a:t>
            </a:r>
            <a:endParaRPr lang="ko-KR" altLang="en-US" dirty="0" smtClean="0"/>
          </a:p>
          <a:p>
            <a:r>
              <a:rPr lang="ko-KR" altLang="en-US" dirty="0" smtClean="0"/>
              <a:t> </a:t>
            </a:r>
          </a:p>
          <a:p>
            <a:r>
              <a:rPr lang="ko-KR" altLang="en-US" b="1" dirty="0" smtClean="0">
                <a:hlinkClick r:id="rId5"/>
              </a:rPr>
              <a:t>한국자기주도학습코치협회 </a:t>
            </a:r>
            <a:r>
              <a:rPr lang="en-US" altLang="ko-KR" b="1" dirty="0" smtClean="0">
                <a:hlinkClick r:id="rId5"/>
              </a:rPr>
              <a:t>:: </a:t>
            </a:r>
            <a:r>
              <a:rPr lang="ko-KR" altLang="en-US" b="1" dirty="0" err="1" smtClean="0">
                <a:hlinkClick r:id="rId5"/>
              </a:rPr>
              <a:t>네이버</a:t>
            </a:r>
            <a:r>
              <a:rPr lang="ko-KR" altLang="en-US" b="1" dirty="0" smtClean="0">
                <a:hlinkClick r:id="rId5"/>
              </a:rPr>
              <a:t> 카페</a:t>
            </a:r>
            <a:endParaRPr lang="ko-KR" altLang="en-US" dirty="0" smtClean="0"/>
          </a:p>
          <a:p>
            <a:r>
              <a:rPr lang="ko-KR" altLang="en-US" dirty="0" smtClean="0"/>
              <a:t> </a:t>
            </a:r>
          </a:p>
          <a:p>
            <a:r>
              <a:rPr lang="ko-KR" altLang="en-US" b="1" dirty="0" err="1" smtClean="0">
                <a:hlinkClick r:id="rId6"/>
              </a:rPr>
              <a:t>학습코칭</a:t>
            </a:r>
            <a:r>
              <a:rPr lang="en-US" altLang="ko-KR" b="1" dirty="0" err="1" smtClean="0">
                <a:hlinkClick r:id="rId6"/>
              </a:rPr>
              <a:t>DoDream</a:t>
            </a:r>
            <a:r>
              <a:rPr lang="ko-KR" altLang="en-US" b="1" dirty="0" err="1" smtClean="0">
                <a:hlinkClick r:id="rId6"/>
              </a:rPr>
              <a:t>학습코칭즐겁게</a:t>
            </a:r>
            <a:r>
              <a:rPr lang="ko-KR" altLang="en-US" b="1" dirty="0" smtClean="0">
                <a:hlinkClick r:id="rId6"/>
              </a:rPr>
              <a:t> 공부하자</a:t>
            </a:r>
            <a:endParaRPr lang="ko-KR" altLang="en-US" dirty="0" smtClean="0"/>
          </a:p>
          <a:p>
            <a:r>
              <a:rPr lang="ko-KR" altLang="en-US" dirty="0" smtClean="0"/>
              <a:t>  </a:t>
            </a:r>
          </a:p>
          <a:p>
            <a:endParaRPr lang="ko-KR"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altLang="ko-KR" sz="3200" dirty="0" smtClean="0"/>
              <a:t>pedagogy </a:t>
            </a:r>
            <a:r>
              <a:rPr lang="en-US" altLang="ko-KR" sz="3200" dirty="0" err="1" smtClean="0"/>
              <a:t>Andragogy</a:t>
            </a:r>
            <a:r>
              <a:rPr lang="en-US" altLang="ko-KR" sz="3200" dirty="0" smtClean="0"/>
              <a:t> </a:t>
            </a:r>
            <a:r>
              <a:rPr lang="ko-KR" altLang="en-US" sz="3200" dirty="0" smtClean="0"/>
              <a:t>자기주도학습적 </a:t>
            </a:r>
            <a:r>
              <a:rPr lang="en-US" altLang="ko-KR" sz="3200" dirty="0" smtClean="0"/>
              <a:t/>
            </a:r>
            <a:br>
              <a:rPr lang="en-US" altLang="ko-KR" sz="3200" dirty="0" smtClean="0"/>
            </a:br>
            <a:r>
              <a:rPr lang="ko-KR" altLang="en-US" sz="3200" dirty="0" smtClean="0"/>
              <a:t>과목별 학습법을 찾아라</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ko-KR" altLang="en-US" b="1" dirty="0" smtClean="0">
                <a:hlinkClick r:id="rId2"/>
              </a:rPr>
              <a:t>수능상위</a:t>
            </a:r>
            <a:r>
              <a:rPr lang="en-US" altLang="ko-KR" b="1" dirty="0" smtClean="0">
                <a:hlinkClick r:id="rId2"/>
              </a:rPr>
              <a:t>0.1%</a:t>
            </a:r>
            <a:r>
              <a:rPr lang="ko-KR" altLang="en-US" b="1" dirty="0" smtClean="0">
                <a:hlinkClick r:id="rId2"/>
              </a:rPr>
              <a:t>학습법 기사작성 </a:t>
            </a:r>
            <a:r>
              <a:rPr lang="en-US" altLang="ko-KR" b="1" dirty="0" smtClean="0">
                <a:hlinkClick r:id="rId2"/>
              </a:rPr>
              <a:t>- </a:t>
            </a:r>
            <a:r>
              <a:rPr lang="ko-KR" altLang="en-US" b="1" dirty="0" smtClean="0">
                <a:hlinkClick r:id="rId2"/>
              </a:rPr>
              <a:t>교육방법 및 교육공학 </a:t>
            </a:r>
            <a:r>
              <a:rPr lang="ko-KR" altLang="en-US" b="1" dirty="0" err="1" smtClean="0">
                <a:hlinkClick r:id="rId2"/>
              </a:rPr>
              <a:t>위키</a:t>
            </a:r>
            <a:endParaRPr lang="ko-KR" altLang="en-US" dirty="0" smtClean="0"/>
          </a:p>
          <a:p>
            <a:r>
              <a:rPr lang="ko-KR" altLang="en-US" dirty="0" smtClean="0"/>
              <a:t> </a:t>
            </a:r>
          </a:p>
          <a:p>
            <a:r>
              <a:rPr lang="ko-KR" altLang="en-US" dirty="0" smtClean="0"/>
              <a:t> </a:t>
            </a:r>
          </a:p>
          <a:p>
            <a:r>
              <a:rPr lang="en-US" altLang="ko-KR" b="1" dirty="0" smtClean="0">
                <a:hlinkClick r:id="rId3"/>
              </a:rPr>
              <a:t>http://media.joins.com/sites/edu/</a:t>
            </a:r>
            <a:endParaRPr lang="ko-KR" altLang="en-US" dirty="0" smtClean="0"/>
          </a:p>
          <a:p>
            <a:r>
              <a:rPr lang="ko-KR" altLang="en-US" b="1" dirty="0" smtClean="0"/>
              <a:t> </a:t>
            </a:r>
            <a:endParaRPr lang="ko-KR" altLang="en-US" dirty="0" smtClean="0"/>
          </a:p>
          <a:p>
            <a:r>
              <a:rPr lang="ko-KR" altLang="en-US" b="1" dirty="0" smtClean="0">
                <a:hlinkClick r:id="rId4"/>
              </a:rPr>
              <a:t>더불어 </a:t>
            </a:r>
            <a:r>
              <a:rPr lang="en-US" altLang="ko-KR" b="1" dirty="0" smtClean="0">
                <a:hlinkClick r:id="rId4"/>
              </a:rPr>
              <a:t>- [</a:t>
            </a:r>
            <a:r>
              <a:rPr lang="ko-KR" altLang="en-US" b="1" dirty="0" smtClean="0">
                <a:hlinkClick r:id="rId4"/>
              </a:rPr>
              <a:t>학습법</a:t>
            </a:r>
            <a:r>
              <a:rPr lang="en-US" altLang="ko-KR" b="1" dirty="0" smtClean="0">
                <a:hlinkClick r:id="rId4"/>
              </a:rPr>
              <a:t>] </a:t>
            </a:r>
            <a:r>
              <a:rPr lang="ko-KR" altLang="en-US" b="1" dirty="0" err="1" smtClean="0">
                <a:hlinkClick r:id="rId4"/>
              </a:rPr>
              <a:t>혈액형별</a:t>
            </a:r>
            <a:r>
              <a:rPr lang="en-US" altLang="ko-KR" b="1" dirty="0" smtClean="0">
                <a:hlinkClick r:id="rId4"/>
              </a:rPr>
              <a:t>, </a:t>
            </a:r>
            <a:r>
              <a:rPr lang="ko-KR" altLang="en-US" b="1" dirty="0" smtClean="0">
                <a:hlinkClick r:id="rId4"/>
              </a:rPr>
              <a:t>그들만의 특별 공부 비법</a:t>
            </a:r>
            <a:endParaRPr lang="ko-KR" altLang="en-US" dirty="0" smtClean="0"/>
          </a:p>
          <a:p>
            <a:r>
              <a:rPr lang="ko-KR" altLang="en-US" b="1" dirty="0" smtClean="0"/>
              <a:t> </a:t>
            </a:r>
            <a:endParaRPr lang="ko-KR" altLang="en-US" dirty="0" smtClean="0"/>
          </a:p>
          <a:p>
            <a:r>
              <a:rPr lang="ko-KR" altLang="en-US" b="1" dirty="0" err="1" smtClean="0">
                <a:hlinkClick r:id="rId5"/>
              </a:rPr>
              <a:t>새학년</a:t>
            </a:r>
            <a:r>
              <a:rPr lang="en-US" altLang="ko-KR" b="1" dirty="0" smtClean="0">
                <a:hlinkClick r:id="rId5"/>
              </a:rPr>
              <a:t>, </a:t>
            </a:r>
            <a:r>
              <a:rPr lang="ko-KR" altLang="en-US" b="1" dirty="0" smtClean="0">
                <a:hlinkClick r:id="rId5"/>
              </a:rPr>
              <a:t>월별 학습 지도 요령</a:t>
            </a:r>
            <a:endParaRPr lang="ko-KR" altLang="en-US" dirty="0" smtClean="0"/>
          </a:p>
          <a:p>
            <a:r>
              <a:rPr lang="ko-KR" altLang="en-US" b="1" dirty="0" smtClean="0"/>
              <a:t> </a:t>
            </a:r>
            <a:endParaRPr lang="ko-KR" altLang="en-US" dirty="0" smtClean="0"/>
          </a:p>
          <a:p>
            <a:r>
              <a:rPr lang="ko-KR" altLang="en-US" b="1" dirty="0" smtClean="0">
                <a:hlinkClick r:id="rId6"/>
              </a:rPr>
              <a:t>“우리아이에게 맞는 학습법을 찾아라</a:t>
            </a:r>
            <a:r>
              <a:rPr lang="en-US" altLang="ko-KR" b="1" dirty="0" smtClean="0">
                <a:hlinkClick r:id="rId6"/>
              </a:rPr>
              <a:t>!” - </a:t>
            </a:r>
            <a:r>
              <a:rPr lang="ko-KR" altLang="en-US" b="1" dirty="0" smtClean="0">
                <a:hlinkClick r:id="rId6"/>
              </a:rPr>
              <a:t>서울아산병원 소아청소년과</a:t>
            </a:r>
            <a:endParaRPr lang="ko-KR" altLang="en-US" dirty="0" smtClean="0"/>
          </a:p>
          <a:p>
            <a:r>
              <a:rPr lang="ko-KR" altLang="en-US" b="1" dirty="0" smtClean="0"/>
              <a:t> </a:t>
            </a:r>
            <a:endParaRPr lang="ko-KR" altLang="en-US" dirty="0" smtClean="0"/>
          </a:p>
          <a:p>
            <a:r>
              <a:rPr lang="ko-KR" altLang="en-US" b="1" dirty="0" smtClean="0">
                <a:hlinkClick r:id="rId7"/>
              </a:rPr>
              <a:t>영어의 신 </a:t>
            </a:r>
            <a:r>
              <a:rPr lang="en-US" altLang="ko-KR" b="1" dirty="0" smtClean="0">
                <a:hlinkClick r:id="rId7"/>
              </a:rPr>
              <a:t>- </a:t>
            </a:r>
            <a:r>
              <a:rPr lang="ko-KR" altLang="en-US" b="1" dirty="0" smtClean="0">
                <a:hlinkClick r:id="rId7"/>
              </a:rPr>
              <a:t>대한민국 </a:t>
            </a:r>
            <a:r>
              <a:rPr lang="en-US" altLang="ko-KR" b="1" dirty="0" smtClean="0">
                <a:hlinkClick r:id="rId7"/>
              </a:rPr>
              <a:t>0.001% </a:t>
            </a:r>
            <a:r>
              <a:rPr lang="ko-KR" altLang="en-US" b="1" dirty="0" smtClean="0">
                <a:hlinkClick r:id="rId7"/>
              </a:rPr>
              <a:t>영어 공신들이 공개한 </a:t>
            </a:r>
            <a:r>
              <a:rPr lang="en-US" altLang="ko-KR" b="1" dirty="0" smtClean="0">
                <a:hlinkClick r:id="rId7"/>
              </a:rPr>
              <a:t>'</a:t>
            </a:r>
            <a:r>
              <a:rPr lang="ko-KR" altLang="en-US" b="1" dirty="0" smtClean="0">
                <a:hlinkClick r:id="rId7"/>
              </a:rPr>
              <a:t>영어의 </a:t>
            </a:r>
            <a:r>
              <a:rPr lang="en-US" altLang="ko-KR" b="1" dirty="0" smtClean="0">
                <a:hlinkClick r:id="rId7"/>
              </a:rPr>
              <a:t>- Global ...</a:t>
            </a:r>
            <a:endParaRPr lang="ko-KR" altLang="en-US" dirty="0" smtClean="0"/>
          </a:p>
          <a:p>
            <a:r>
              <a:rPr lang="ko-KR" altLang="en-US" b="1" dirty="0" smtClean="0"/>
              <a:t>  </a:t>
            </a:r>
          </a:p>
          <a:p>
            <a:endParaRPr lang="ko-KR"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dirty="0" smtClean="0"/>
              <a:t>김기훈의 여행지에서 만난 생생한 영어 이야기</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ko-KR" altLang="en-US" b="1" dirty="0" smtClean="0">
                <a:hlinkClick r:id="rId2"/>
              </a:rPr>
              <a:t>김기훈 </a:t>
            </a:r>
            <a:r>
              <a:rPr lang="en-US" altLang="ko-KR" b="1" dirty="0" smtClean="0">
                <a:hlinkClick r:id="rId2"/>
              </a:rPr>
              <a:t>(</a:t>
            </a:r>
            <a:r>
              <a:rPr lang="ko-KR" altLang="en-US" b="1" dirty="0" smtClean="0">
                <a:hlinkClick r:id="rId2"/>
              </a:rPr>
              <a:t>학원인</a:t>
            </a:r>
            <a:r>
              <a:rPr lang="en-US" altLang="ko-KR" b="1" dirty="0" smtClean="0">
                <a:hlinkClick r:id="rId2"/>
              </a:rPr>
              <a:t>) - </a:t>
            </a:r>
            <a:r>
              <a:rPr lang="ko-KR" altLang="en-US" b="1" dirty="0" err="1" smtClean="0">
                <a:hlinkClick r:id="rId2"/>
              </a:rPr>
              <a:t>위키백과</a:t>
            </a:r>
            <a:r>
              <a:rPr lang="en-US" altLang="ko-KR" b="1" dirty="0" smtClean="0">
                <a:hlinkClick r:id="rId2"/>
              </a:rPr>
              <a:t>, </a:t>
            </a:r>
            <a:r>
              <a:rPr lang="ko-KR" altLang="en-US" b="1" dirty="0" smtClean="0">
                <a:hlinkClick r:id="rId2"/>
              </a:rPr>
              <a:t>우리 모두의 백과사전</a:t>
            </a:r>
            <a:endParaRPr lang="ko-KR" altLang="en-US" dirty="0" smtClean="0"/>
          </a:p>
          <a:p>
            <a:r>
              <a:rPr lang="ko-KR" altLang="en-US" dirty="0" smtClean="0"/>
              <a:t> </a:t>
            </a:r>
          </a:p>
          <a:p>
            <a:r>
              <a:rPr lang="en-US" altLang="ko-KR" b="1" dirty="0" smtClean="0">
                <a:hlinkClick r:id="rId3"/>
              </a:rPr>
              <a:t>http://www.kihoon.net/</a:t>
            </a:r>
            <a:endParaRPr lang="ko-KR" altLang="en-US" dirty="0" smtClean="0"/>
          </a:p>
          <a:p>
            <a:r>
              <a:rPr lang="ko-KR" altLang="en-US" dirty="0" smtClean="0"/>
              <a:t> </a:t>
            </a:r>
          </a:p>
          <a:p>
            <a:r>
              <a:rPr lang="en-US" altLang="ko-KR" b="1" dirty="0" smtClean="0"/>
              <a:t>11680</a:t>
            </a:r>
            <a:r>
              <a:rPr lang="ko-KR" altLang="en-US" b="1" dirty="0" smtClean="0"/>
              <a:t>시간 노출</a:t>
            </a:r>
            <a:r>
              <a:rPr lang="en-US" altLang="ko-KR" b="1" dirty="0" smtClean="0"/>
              <a:t>(</a:t>
            </a:r>
            <a:r>
              <a:rPr lang="ko-KR" altLang="en-US" b="1" dirty="0" err="1" smtClean="0"/>
              <a:t>초중고</a:t>
            </a:r>
            <a:r>
              <a:rPr lang="ko-KR" altLang="en-US" b="1" dirty="0" smtClean="0"/>
              <a:t> </a:t>
            </a:r>
            <a:r>
              <a:rPr lang="en-US" altLang="ko-KR" b="1" dirty="0" smtClean="0"/>
              <a:t>800</a:t>
            </a:r>
            <a:r>
              <a:rPr lang="ko-KR" altLang="en-US" b="1" dirty="0" smtClean="0"/>
              <a:t>시간</a:t>
            </a:r>
            <a:r>
              <a:rPr lang="en-US" altLang="ko-KR" b="1" dirty="0" smtClean="0"/>
              <a:t>)</a:t>
            </a:r>
            <a:endParaRPr lang="ko-KR" altLang="en-US" dirty="0" smtClean="0"/>
          </a:p>
          <a:p>
            <a:r>
              <a:rPr lang="ko-KR" altLang="en-US" dirty="0" smtClean="0"/>
              <a:t> </a:t>
            </a:r>
          </a:p>
          <a:p>
            <a:r>
              <a:rPr lang="ko-KR" altLang="en-US" b="1" dirty="0" smtClean="0"/>
              <a:t>참고서 </a:t>
            </a:r>
            <a:r>
              <a:rPr lang="en-US" altLang="ko-KR" b="1" dirty="0" smtClean="0"/>
              <a:t>100</a:t>
            </a:r>
            <a:r>
              <a:rPr lang="ko-KR" altLang="en-US" b="1" dirty="0" smtClean="0"/>
              <a:t>권보다는 </a:t>
            </a:r>
            <a:r>
              <a:rPr lang="ko-KR" altLang="en-US" b="1" dirty="0" err="1" smtClean="0"/>
              <a:t>앨빈</a:t>
            </a:r>
            <a:r>
              <a:rPr lang="ko-KR" altLang="en-US" b="1" dirty="0" smtClean="0"/>
              <a:t> </a:t>
            </a:r>
            <a:r>
              <a:rPr lang="ko-KR" altLang="en-US" b="1" dirty="0" err="1" smtClean="0"/>
              <a:t>토플러</a:t>
            </a:r>
            <a:r>
              <a:rPr lang="ko-KR" altLang="en-US" b="1" dirty="0" smtClean="0"/>
              <a:t> 원서 </a:t>
            </a:r>
            <a:r>
              <a:rPr lang="en-US" altLang="ko-KR" b="1" dirty="0" smtClean="0"/>
              <a:t>1</a:t>
            </a:r>
            <a:r>
              <a:rPr lang="ko-KR" altLang="en-US" b="1" dirty="0" smtClean="0"/>
              <a:t>권을</a:t>
            </a:r>
            <a:r>
              <a:rPr lang="en-US" altLang="ko-KR" b="1" dirty="0" smtClean="0"/>
              <a:t>!</a:t>
            </a:r>
            <a:endParaRPr lang="ko-KR" altLang="en-US" dirty="0" smtClean="0"/>
          </a:p>
          <a:p>
            <a:r>
              <a:rPr lang="ko-KR" altLang="en-US" dirty="0" smtClean="0"/>
              <a:t> </a:t>
            </a:r>
          </a:p>
          <a:p>
            <a:r>
              <a:rPr lang="ko-KR" altLang="en-US" dirty="0" smtClean="0"/>
              <a:t> </a:t>
            </a:r>
          </a:p>
          <a:p>
            <a:r>
              <a:rPr lang="ko-KR" altLang="en-US" b="1" dirty="0" smtClean="0">
                <a:hlinkClick r:id="rId4"/>
              </a:rPr>
              <a:t>김기훈의 여행지에서 만난 생생한 영어 이야기</a:t>
            </a:r>
            <a:endParaRPr lang="ko-KR" altLang="en-US" dirty="0" smtClean="0"/>
          </a:p>
          <a:p>
            <a:r>
              <a:rPr lang="ko-KR" altLang="en-US" dirty="0" smtClean="0"/>
              <a:t> </a:t>
            </a:r>
          </a:p>
          <a:p>
            <a:r>
              <a:rPr lang="en-US" altLang="ko-KR" b="1" dirty="0" smtClean="0">
                <a:hlinkClick r:id="rId5"/>
              </a:rPr>
              <a:t>[</a:t>
            </a:r>
            <a:r>
              <a:rPr lang="ko-KR" altLang="en-US" b="1" dirty="0" err="1" smtClean="0">
                <a:hlinkClick r:id="rId5"/>
              </a:rPr>
              <a:t>쑥쑥닷컴</a:t>
            </a:r>
            <a:r>
              <a:rPr lang="en-US" altLang="ko-KR" b="1" dirty="0" smtClean="0">
                <a:hlinkClick r:id="rId5"/>
              </a:rPr>
              <a:t>] </a:t>
            </a:r>
            <a:r>
              <a:rPr lang="ko-KR" altLang="en-US" b="1" dirty="0" smtClean="0">
                <a:hlinkClick r:id="rId5"/>
              </a:rPr>
              <a:t>생각해봐요</a:t>
            </a:r>
            <a:r>
              <a:rPr lang="en-US" altLang="ko-KR" b="1" dirty="0" smtClean="0">
                <a:hlinkClick r:id="rId5"/>
              </a:rPr>
              <a:t>~)</a:t>
            </a:r>
            <a:r>
              <a:rPr lang="ko-KR" altLang="en-US" b="1" dirty="0" err="1" smtClean="0">
                <a:hlinkClick r:id="rId5"/>
              </a:rPr>
              <a:t>메가스터디</a:t>
            </a:r>
            <a:r>
              <a:rPr lang="ko-KR" altLang="en-US" b="1" dirty="0" smtClean="0">
                <a:hlinkClick r:id="rId5"/>
              </a:rPr>
              <a:t> 대표강사 김기훈의 영어학습법 </a:t>
            </a:r>
            <a:r>
              <a:rPr lang="en-US" altLang="ko-KR" b="1" dirty="0" smtClean="0">
                <a:hlinkClick r:id="rId5"/>
              </a:rPr>
              <a:t>...</a:t>
            </a:r>
            <a:endParaRPr lang="ko-KR" altLang="en-US" dirty="0" smtClean="0"/>
          </a:p>
          <a:p>
            <a:r>
              <a:rPr lang="ko-KR" altLang="en-US" dirty="0" smtClean="0"/>
              <a:t>  </a:t>
            </a:r>
          </a:p>
          <a:p>
            <a:endParaRPr lang="ko-KR"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dirty="0" smtClean="0"/>
              <a:t>김기훈의 여행지에서 만난 생생한 영어 이야기</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altLang="ko-KR" b="1" dirty="0" smtClean="0">
                <a:hlinkClick r:id="rId2"/>
              </a:rPr>
              <a:t>[</a:t>
            </a:r>
            <a:r>
              <a:rPr lang="ko-KR" altLang="en-US" b="1" dirty="0" smtClean="0">
                <a:hlinkClick r:id="rId2"/>
              </a:rPr>
              <a:t>김기훈 영어학습법 시즌</a:t>
            </a:r>
            <a:r>
              <a:rPr lang="en-US" altLang="ko-KR" b="1" dirty="0" smtClean="0">
                <a:hlinkClick r:id="rId2"/>
              </a:rPr>
              <a:t>3] </a:t>
            </a:r>
            <a:r>
              <a:rPr lang="ko-KR" altLang="en-US" b="1" dirty="0" smtClean="0">
                <a:hlinkClick r:id="rId2"/>
              </a:rPr>
              <a:t>특강 안내 </a:t>
            </a:r>
            <a:r>
              <a:rPr lang="en-US" altLang="ko-KR" b="1" dirty="0" smtClean="0">
                <a:hlinkClick r:id="rId2"/>
              </a:rPr>
              <a:t>- </a:t>
            </a:r>
            <a:r>
              <a:rPr lang="ko-KR" altLang="en-US" b="1" dirty="0" smtClean="0">
                <a:hlinkClick r:id="rId2"/>
              </a:rPr>
              <a:t>더 넓은 세상으로 </a:t>
            </a:r>
            <a:r>
              <a:rPr lang="ko-KR" altLang="en-US" b="1" dirty="0" err="1" smtClean="0">
                <a:hlinkClick r:id="rId2"/>
              </a:rPr>
              <a:t>쎄듀북닷컴</a:t>
            </a:r>
            <a:r>
              <a:rPr lang="en-US" altLang="ko-KR" b="1" dirty="0" smtClean="0">
                <a:hlinkClick r:id="rId2"/>
              </a:rPr>
              <a:t>!</a:t>
            </a:r>
            <a:endParaRPr lang="ko-KR" altLang="en-US" dirty="0" smtClean="0"/>
          </a:p>
          <a:p>
            <a:r>
              <a:rPr lang="ko-KR" altLang="en-US" dirty="0" smtClean="0"/>
              <a:t> </a:t>
            </a:r>
          </a:p>
          <a:p>
            <a:r>
              <a:rPr lang="en-US" altLang="ko-KR" b="1" dirty="0" smtClean="0">
                <a:hlinkClick r:id="rId3"/>
              </a:rPr>
              <a:t>YES24 - [</a:t>
            </a:r>
            <a:r>
              <a:rPr lang="ko-KR" altLang="en-US" b="1" dirty="0" smtClean="0">
                <a:hlinkClick r:id="rId3"/>
              </a:rPr>
              <a:t>국내도서</a:t>
            </a:r>
            <a:r>
              <a:rPr lang="en-US" altLang="ko-KR" b="1" dirty="0" smtClean="0">
                <a:hlinkClick r:id="rId3"/>
              </a:rPr>
              <a:t>]</a:t>
            </a:r>
            <a:r>
              <a:rPr lang="ko-KR" altLang="en-US" b="1" dirty="0" err="1" smtClean="0">
                <a:hlinkClick r:id="rId3"/>
              </a:rPr>
              <a:t>테리홍</a:t>
            </a:r>
            <a:r>
              <a:rPr lang="en-US" altLang="ko-KR" b="1" dirty="0" smtClean="0">
                <a:hlinkClick r:id="rId3"/>
              </a:rPr>
              <a:t>·</a:t>
            </a:r>
            <a:r>
              <a:rPr lang="ko-KR" altLang="en-US" b="1" dirty="0" smtClean="0">
                <a:hlinkClick r:id="rId3"/>
              </a:rPr>
              <a:t>김기훈의 </a:t>
            </a:r>
            <a:r>
              <a:rPr lang="en-US" altLang="ko-KR" b="1" dirty="0" smtClean="0">
                <a:hlinkClick r:id="rId3"/>
              </a:rPr>
              <a:t>30</a:t>
            </a:r>
            <a:r>
              <a:rPr lang="ko-KR" altLang="en-US" b="1" dirty="0" err="1" smtClean="0">
                <a:hlinkClick r:id="rId3"/>
              </a:rPr>
              <a:t>일완성</a:t>
            </a:r>
            <a:r>
              <a:rPr lang="ko-KR" altLang="en-US" b="1" dirty="0" smtClean="0">
                <a:hlinkClick r:id="rId3"/>
              </a:rPr>
              <a:t> </a:t>
            </a:r>
            <a:r>
              <a:rPr lang="en-US" altLang="ko-KR" b="1" dirty="0" smtClean="0">
                <a:hlinkClick r:id="rId3"/>
              </a:rPr>
              <a:t>TEPS </a:t>
            </a:r>
            <a:r>
              <a:rPr lang="ko-KR" altLang="en-US" b="1" dirty="0" smtClean="0">
                <a:hlinkClick r:id="rId3"/>
              </a:rPr>
              <a:t>실전모의고사</a:t>
            </a:r>
            <a:endParaRPr lang="ko-KR" altLang="en-US" dirty="0" smtClean="0"/>
          </a:p>
          <a:p>
            <a:r>
              <a:rPr lang="ko-KR" altLang="en-US" dirty="0" smtClean="0"/>
              <a:t> </a:t>
            </a:r>
          </a:p>
          <a:p>
            <a:r>
              <a:rPr lang="en-US" altLang="ko-KR" b="1" dirty="0" smtClean="0">
                <a:hlinkClick r:id="rId4"/>
              </a:rPr>
              <a:t>The Present is the Present - </a:t>
            </a:r>
            <a:r>
              <a:rPr lang="ko-KR" altLang="en-US" b="1" dirty="0" smtClean="0">
                <a:hlinkClick r:id="rId4"/>
              </a:rPr>
              <a:t>스타강사 김기훈의 </a:t>
            </a:r>
            <a:r>
              <a:rPr lang="en-US" altLang="ko-KR" b="1" dirty="0" smtClean="0">
                <a:hlinkClick r:id="rId4"/>
              </a:rPr>
              <a:t>100</a:t>
            </a:r>
            <a:r>
              <a:rPr lang="ko-KR" altLang="en-US" b="1" dirty="0" smtClean="0">
                <a:hlinkClick r:id="rId4"/>
              </a:rPr>
              <a:t>권의 영어원서</a:t>
            </a:r>
            <a:endParaRPr lang="ko-KR" altLang="en-US" dirty="0" smtClean="0"/>
          </a:p>
          <a:p>
            <a:r>
              <a:rPr lang="ko-KR" altLang="en-US" dirty="0" smtClean="0"/>
              <a:t> </a:t>
            </a:r>
          </a:p>
          <a:p>
            <a:r>
              <a:rPr lang="ko-KR" altLang="en-US" b="1" dirty="0" smtClean="0">
                <a:hlinkClick r:id="rId5"/>
              </a:rPr>
              <a:t>김기훈의 </a:t>
            </a:r>
            <a:r>
              <a:rPr lang="ko-KR" altLang="en-US" b="1" dirty="0" err="1" smtClean="0">
                <a:hlinkClick r:id="rId5"/>
              </a:rPr>
              <a:t>시츄에이션</a:t>
            </a:r>
            <a:r>
              <a:rPr lang="ko-KR" altLang="en-US" b="1" dirty="0" smtClean="0">
                <a:hlinkClick r:id="rId5"/>
              </a:rPr>
              <a:t> </a:t>
            </a:r>
            <a:r>
              <a:rPr lang="en-US" altLang="ko-KR" b="1" dirty="0" smtClean="0">
                <a:hlinkClick r:id="rId5"/>
              </a:rPr>
              <a:t>English :: [Reading Skills] </a:t>
            </a:r>
            <a:endParaRPr lang="ko-KR" altLang="en-US" dirty="0" smtClean="0"/>
          </a:p>
          <a:p>
            <a:r>
              <a:rPr lang="ko-KR" altLang="en-US" dirty="0" smtClean="0"/>
              <a:t>  </a:t>
            </a:r>
          </a:p>
          <a:p>
            <a:endParaRPr lang="ko-KR"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b="1" dirty="0" smtClean="0"/>
              <a:t>수학이 어려운 이유 </a:t>
            </a:r>
            <a:r>
              <a:rPr lang="en-US" altLang="ko-KR" sz="2800" b="1" dirty="0" smtClean="0"/>
              <a:t>&amp; </a:t>
            </a:r>
            <a:r>
              <a:rPr lang="ko-KR" altLang="en-US" sz="2800" b="1" dirty="0" smtClean="0"/>
              <a:t>수학이 즐거워지는 이유</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ko-KR" altLang="en-US" b="1" dirty="0" smtClean="0"/>
              <a:t>수학이 어려운 이유</a:t>
            </a:r>
            <a:endParaRPr lang="ko-KR" altLang="en-US" dirty="0" smtClean="0"/>
          </a:p>
          <a:p>
            <a:r>
              <a:rPr lang="ko-KR" altLang="en-US" dirty="0" smtClean="0"/>
              <a:t> </a:t>
            </a:r>
          </a:p>
          <a:p>
            <a:r>
              <a:rPr lang="en-US" altLang="ko-KR" b="1" dirty="0" smtClean="0"/>
              <a:t>1. </a:t>
            </a:r>
            <a:r>
              <a:rPr lang="ko-KR" altLang="en-US" b="1" dirty="0" err="1" smtClean="0"/>
              <a:t>초중고</a:t>
            </a:r>
            <a:r>
              <a:rPr lang="ko-KR" altLang="en-US" b="1" dirty="0" smtClean="0"/>
              <a:t> 교육과정상 시간이 부족하여 </a:t>
            </a:r>
            <a:endParaRPr lang="ko-KR" altLang="en-US" dirty="0" smtClean="0"/>
          </a:p>
          <a:p>
            <a:r>
              <a:rPr lang="ko-KR" altLang="en-US" b="1" dirty="0" smtClean="0"/>
              <a:t>    수준별 단계별 쪼개고 쪼개어</a:t>
            </a:r>
            <a:endParaRPr lang="ko-KR" altLang="en-US" dirty="0" smtClean="0"/>
          </a:p>
          <a:p>
            <a:r>
              <a:rPr lang="ko-KR" altLang="en-US" b="1" dirty="0" smtClean="0"/>
              <a:t>    이어서 배우면 될 것을 </a:t>
            </a:r>
            <a:r>
              <a:rPr lang="en-US" altLang="ko-KR" b="1" dirty="0" smtClean="0"/>
              <a:t>4~5</a:t>
            </a:r>
            <a:r>
              <a:rPr lang="ko-KR" altLang="en-US" b="1" dirty="0" smtClean="0"/>
              <a:t>년 후에 </a:t>
            </a:r>
            <a:endParaRPr lang="en-US" altLang="ko-KR" b="1" dirty="0" smtClean="0"/>
          </a:p>
          <a:p>
            <a:r>
              <a:rPr lang="en-US" altLang="ko-KR" b="1" dirty="0" smtClean="0"/>
              <a:t>   </a:t>
            </a:r>
            <a:r>
              <a:rPr lang="ko-KR" altLang="en-US" b="1" dirty="0" smtClean="0"/>
              <a:t>배우게 하기에</a:t>
            </a:r>
            <a:endParaRPr lang="ko-KR" altLang="en-US" dirty="0" smtClean="0"/>
          </a:p>
          <a:p>
            <a:r>
              <a:rPr lang="ko-KR" altLang="en-US" b="1" dirty="0" smtClean="0"/>
              <a:t>   </a:t>
            </a:r>
            <a:r>
              <a:rPr lang="ko-KR" altLang="en-US" dirty="0" smtClean="0"/>
              <a:t> </a:t>
            </a:r>
          </a:p>
          <a:p>
            <a:r>
              <a:rPr lang="en-US" altLang="ko-KR" b="1" dirty="0" smtClean="0"/>
              <a:t>2. </a:t>
            </a:r>
            <a:r>
              <a:rPr lang="ko-KR" altLang="en-US" b="1" dirty="0" smtClean="0"/>
              <a:t>용어 개념 기호가 다 </a:t>
            </a:r>
            <a:endParaRPr lang="en-US" altLang="ko-KR" b="1" dirty="0" smtClean="0"/>
          </a:p>
          <a:p>
            <a:r>
              <a:rPr lang="en-US" altLang="ko-KR" b="1" dirty="0" smtClean="0"/>
              <a:t>   </a:t>
            </a:r>
            <a:r>
              <a:rPr lang="ko-KR" altLang="en-US" b="1" dirty="0" smtClean="0"/>
              <a:t>수입학문이라 낯설기에</a:t>
            </a:r>
            <a:r>
              <a:rPr lang="en-US" altLang="ko-KR" b="1" dirty="0" smtClean="0"/>
              <a:t>~~</a:t>
            </a:r>
            <a:endParaRPr lang="ko-KR" altLang="en-US" dirty="0" smtClean="0"/>
          </a:p>
          <a:p>
            <a:r>
              <a:rPr lang="ko-KR" altLang="en-US" b="1" dirty="0" smtClean="0"/>
              <a:t>    </a:t>
            </a:r>
          </a:p>
          <a:p>
            <a:endParaRPr lang="ko-KR"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b="1" dirty="0" smtClean="0"/>
              <a:t>수학이 어려운 이유 </a:t>
            </a:r>
            <a:r>
              <a:rPr lang="en-US" altLang="ko-KR" sz="2800" b="1" dirty="0" smtClean="0"/>
              <a:t>&amp; </a:t>
            </a:r>
            <a:r>
              <a:rPr lang="ko-KR" altLang="en-US" sz="2800" b="1" dirty="0" smtClean="0"/>
              <a:t>수학이 즐거워지는 이유</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altLang="ko-KR" b="1" dirty="0" smtClean="0"/>
              <a:t>3. </a:t>
            </a:r>
            <a:r>
              <a:rPr lang="ko-KR" altLang="en-US" b="1" dirty="0" smtClean="0"/>
              <a:t>고교 수학능력을 평가하는 문제를 대학교수가 내고</a:t>
            </a:r>
            <a:endParaRPr lang="ko-KR" altLang="en-US" dirty="0" smtClean="0"/>
          </a:p>
          <a:p>
            <a:r>
              <a:rPr lang="ko-KR" altLang="en-US" b="1" dirty="0" smtClean="0"/>
              <a:t>    </a:t>
            </a:r>
            <a:r>
              <a:rPr lang="en-US" altLang="ko-KR" b="1" dirty="0" smtClean="0"/>
              <a:t>&lt;</a:t>
            </a:r>
            <a:r>
              <a:rPr lang="ko-KR" altLang="en-US" b="1" dirty="0" smtClean="0"/>
              <a:t>고교 </a:t>
            </a:r>
            <a:r>
              <a:rPr lang="ko-KR" altLang="en-US" b="1" dirty="0" err="1" smtClean="0"/>
              <a:t>수학쌤들이</a:t>
            </a:r>
            <a:r>
              <a:rPr lang="ko-KR" altLang="en-US" b="1" dirty="0" smtClean="0"/>
              <a:t> 모의평가 미리 푸는데 </a:t>
            </a:r>
            <a:endParaRPr lang="ko-KR" altLang="en-US" dirty="0" smtClean="0"/>
          </a:p>
          <a:p>
            <a:r>
              <a:rPr lang="ko-KR" altLang="en-US" b="1" dirty="0" smtClean="0"/>
              <a:t>      </a:t>
            </a:r>
            <a:r>
              <a:rPr lang="ko-KR" altLang="en-US" b="1" dirty="0" err="1" smtClean="0"/>
              <a:t>시간모자란다네요</a:t>
            </a:r>
            <a:r>
              <a:rPr lang="en-US" altLang="ko-KR" b="1" dirty="0" smtClean="0"/>
              <a:t>!</a:t>
            </a:r>
            <a:endParaRPr lang="ko-KR" altLang="en-US" dirty="0" smtClean="0"/>
          </a:p>
          <a:p>
            <a:r>
              <a:rPr lang="ko-KR" altLang="en-US" b="1" dirty="0" smtClean="0"/>
              <a:t>      출제위원 교수님들도 풀어보시라고 하지요</a:t>
            </a:r>
            <a:r>
              <a:rPr lang="en-US" altLang="ko-KR" b="1" dirty="0" smtClean="0"/>
              <a:t>&gt;</a:t>
            </a:r>
            <a:endParaRPr lang="ko-KR" altLang="en-US" dirty="0" smtClean="0"/>
          </a:p>
          <a:p>
            <a:r>
              <a:rPr lang="ko-KR" altLang="en-US" dirty="0" smtClean="0"/>
              <a:t> </a:t>
            </a:r>
          </a:p>
          <a:p>
            <a:r>
              <a:rPr lang="ko-KR" altLang="en-US" b="1" dirty="0" smtClean="0"/>
              <a:t>   또한 나온 문제는 다시는 </a:t>
            </a:r>
            <a:r>
              <a:rPr lang="ko-KR" altLang="en-US" b="1" dirty="0" err="1" smtClean="0"/>
              <a:t>대수능에는</a:t>
            </a:r>
            <a:r>
              <a:rPr lang="ko-KR" altLang="en-US" b="1" dirty="0" smtClean="0"/>
              <a:t> 안내기에</a:t>
            </a:r>
            <a:r>
              <a:rPr lang="en-US" altLang="ko-KR" b="1" dirty="0" smtClean="0"/>
              <a:t>~~</a:t>
            </a:r>
            <a:endParaRPr lang="ko-KR" altLang="en-US" dirty="0" smtClean="0"/>
          </a:p>
          <a:p>
            <a:r>
              <a:rPr lang="ko-KR" altLang="en-US" b="1" dirty="0" smtClean="0"/>
              <a:t>   교재 편찬 감수 수가 왜 그렇게 많은지</a:t>
            </a:r>
            <a:endParaRPr lang="ko-KR" altLang="en-US" dirty="0" smtClean="0"/>
          </a:p>
          <a:p>
            <a:r>
              <a:rPr lang="ko-KR" altLang="en-US" b="1" dirty="0" smtClean="0"/>
              <a:t>   그 분야 그 </a:t>
            </a:r>
            <a:r>
              <a:rPr lang="ko-KR" altLang="en-US" b="1" dirty="0" err="1" smtClean="0"/>
              <a:t>단원별</a:t>
            </a:r>
            <a:r>
              <a:rPr lang="ko-KR" altLang="en-US" b="1" dirty="0" smtClean="0"/>
              <a:t> 밥그릇 싸움이라나</a:t>
            </a:r>
            <a:r>
              <a:rPr lang="en-US" altLang="ko-KR" b="1" dirty="0" smtClean="0"/>
              <a:t>~~</a:t>
            </a:r>
            <a:endParaRPr lang="ko-KR" altLang="en-US" dirty="0" smtClean="0"/>
          </a:p>
          <a:p>
            <a:r>
              <a:rPr lang="ko-KR" altLang="en-US" dirty="0" smtClean="0"/>
              <a:t> </a:t>
            </a:r>
          </a:p>
          <a:p>
            <a:r>
              <a:rPr lang="ko-KR" altLang="en-US" dirty="0" smtClean="0"/>
              <a:t> </a:t>
            </a:r>
          </a:p>
          <a:p>
            <a:r>
              <a:rPr lang="en-US" altLang="ko-KR" b="1" dirty="0" smtClean="0"/>
              <a:t>4. </a:t>
            </a:r>
            <a:r>
              <a:rPr lang="ko-KR" altLang="en-US" b="1" dirty="0" err="1" smtClean="0"/>
              <a:t>초중고수학교사연합회회에</a:t>
            </a:r>
            <a:r>
              <a:rPr lang="ko-KR" altLang="en-US" b="1" dirty="0" smtClean="0"/>
              <a:t> 전권이 없기에</a:t>
            </a:r>
            <a:endParaRPr lang="ko-KR" altLang="en-US" dirty="0" smtClean="0"/>
          </a:p>
          <a:p>
            <a:r>
              <a:rPr lang="ko-KR" altLang="en-US" b="1" dirty="0" smtClean="0"/>
              <a:t>   대학교수 프로젝트 하청 맡아 </a:t>
            </a:r>
            <a:endParaRPr lang="ko-KR" altLang="en-US" dirty="0" smtClean="0"/>
          </a:p>
          <a:p>
            <a:r>
              <a:rPr lang="ko-KR" altLang="en-US" b="1" dirty="0" smtClean="0"/>
              <a:t>   원고작성하고 계시는 </a:t>
            </a:r>
            <a:r>
              <a:rPr lang="ko-KR" altLang="en-US" b="1" dirty="0" err="1" smtClean="0"/>
              <a:t>초중고</a:t>
            </a:r>
            <a:r>
              <a:rPr lang="ko-KR" altLang="en-US" b="1" dirty="0" smtClean="0"/>
              <a:t> </a:t>
            </a:r>
            <a:r>
              <a:rPr lang="ko-KR" altLang="en-US" b="1" dirty="0" err="1" smtClean="0"/>
              <a:t>수학쌤들</a:t>
            </a:r>
            <a:r>
              <a:rPr lang="en-US" altLang="ko-KR" b="1" dirty="0" smtClean="0"/>
              <a:t>~~ </a:t>
            </a:r>
          </a:p>
          <a:p>
            <a:endParaRPr lang="ko-KR"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b="1" dirty="0" smtClean="0"/>
              <a:t>수학이 어려운 이유 </a:t>
            </a:r>
            <a:r>
              <a:rPr lang="en-US" altLang="ko-KR" sz="2800" b="1" dirty="0" smtClean="0"/>
              <a:t>&amp; </a:t>
            </a:r>
            <a:r>
              <a:rPr lang="ko-KR" altLang="en-US" sz="2800" b="1" dirty="0" smtClean="0"/>
              <a:t>수학이 즐거워지는 이유</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ko-KR" altLang="en-US" b="1" dirty="0" smtClean="0"/>
              <a:t>수학이 즐거워지는 이유</a:t>
            </a:r>
            <a:endParaRPr lang="ko-KR" altLang="en-US" dirty="0" smtClean="0"/>
          </a:p>
          <a:p>
            <a:r>
              <a:rPr lang="ko-KR" altLang="en-US" dirty="0" smtClean="0"/>
              <a:t> </a:t>
            </a:r>
          </a:p>
          <a:p>
            <a:r>
              <a:rPr lang="en-US" altLang="ko-KR" b="1" dirty="0" smtClean="0"/>
              <a:t>1.  </a:t>
            </a:r>
            <a:r>
              <a:rPr lang="ko-KR" altLang="en-US" b="1" dirty="0" err="1" smtClean="0"/>
              <a:t>초중고</a:t>
            </a:r>
            <a:r>
              <a:rPr lang="ko-KR" altLang="en-US" b="1" dirty="0" smtClean="0"/>
              <a:t> 통합하여 </a:t>
            </a:r>
            <a:r>
              <a:rPr lang="ko-KR" altLang="en-US" b="1" dirty="0" err="1" smtClean="0"/>
              <a:t>테마별</a:t>
            </a:r>
            <a:r>
              <a:rPr lang="ko-KR" altLang="en-US" b="1" dirty="0" smtClean="0"/>
              <a:t> 학습 </a:t>
            </a:r>
            <a:r>
              <a:rPr lang="ko-KR" altLang="en-US" b="1" dirty="0" err="1" smtClean="0"/>
              <a:t>토록</a:t>
            </a:r>
            <a:r>
              <a:rPr lang="ko-KR" altLang="en-US" b="1" dirty="0" smtClean="0"/>
              <a:t> </a:t>
            </a:r>
            <a:endParaRPr lang="ko-KR" altLang="en-US" dirty="0" smtClean="0"/>
          </a:p>
          <a:p>
            <a:r>
              <a:rPr lang="ko-KR" altLang="en-US" b="1" dirty="0" smtClean="0"/>
              <a:t>    교육청 </a:t>
            </a:r>
            <a:r>
              <a:rPr lang="ko-KR" altLang="en-US" b="1" dirty="0" err="1" smtClean="0"/>
              <a:t>인강</a:t>
            </a:r>
            <a:r>
              <a:rPr lang="ko-KR" altLang="en-US" b="1" dirty="0" smtClean="0"/>
              <a:t> </a:t>
            </a:r>
            <a:r>
              <a:rPr lang="ko-KR" altLang="en-US" b="1" dirty="0" err="1" smtClean="0"/>
              <a:t>꿀맛닷컴</a:t>
            </a:r>
            <a:r>
              <a:rPr lang="ko-KR" altLang="en-US" b="1" dirty="0" smtClean="0"/>
              <a:t> 교육방송 등 </a:t>
            </a:r>
            <a:endParaRPr lang="ko-KR" altLang="en-US" dirty="0" smtClean="0"/>
          </a:p>
          <a:p>
            <a:r>
              <a:rPr lang="ko-KR" altLang="en-US" b="1" dirty="0" smtClean="0"/>
              <a:t>    </a:t>
            </a:r>
            <a:r>
              <a:rPr lang="ko-KR" altLang="en-US" b="1" dirty="0" err="1" smtClean="0"/>
              <a:t>픽토그램식</a:t>
            </a:r>
            <a:r>
              <a:rPr lang="ko-KR" altLang="en-US" b="1" dirty="0" smtClean="0"/>
              <a:t> 매트릭스 </a:t>
            </a:r>
            <a:endParaRPr lang="ko-KR" altLang="en-US" dirty="0" smtClean="0"/>
          </a:p>
          <a:p>
            <a:r>
              <a:rPr lang="ko-KR" altLang="en-US" b="1" dirty="0" smtClean="0"/>
              <a:t>    </a:t>
            </a:r>
            <a:r>
              <a:rPr lang="ko-KR" altLang="en-US" b="1" dirty="0" err="1" smtClean="0"/>
              <a:t>학기별학년별</a:t>
            </a:r>
            <a:r>
              <a:rPr lang="ko-KR" altLang="en-US" b="1" dirty="0" smtClean="0"/>
              <a:t> 연계</a:t>
            </a:r>
            <a:r>
              <a:rPr lang="en-US" altLang="ko-KR" b="1" dirty="0" smtClean="0"/>
              <a:t>, </a:t>
            </a:r>
            <a:r>
              <a:rPr lang="ko-KR" altLang="en-US" b="1" dirty="0" smtClean="0"/>
              <a:t>타 과목 유사개념 </a:t>
            </a:r>
            <a:endParaRPr lang="ko-KR" altLang="en-US" dirty="0" smtClean="0"/>
          </a:p>
          <a:p>
            <a:r>
              <a:rPr lang="ko-KR" altLang="en-US" b="1" dirty="0" smtClean="0"/>
              <a:t>    하이퍼링크 통합하면 된다</a:t>
            </a:r>
            <a:r>
              <a:rPr lang="en-US" altLang="ko-KR" b="1" dirty="0" smtClean="0"/>
              <a:t>.</a:t>
            </a:r>
            <a:endParaRPr lang="ko-KR" altLang="en-US" dirty="0" smtClean="0"/>
          </a:p>
          <a:p>
            <a:r>
              <a:rPr lang="ko-KR" altLang="en-US" dirty="0" smtClean="0"/>
              <a:t> </a:t>
            </a:r>
          </a:p>
          <a:p>
            <a:r>
              <a:rPr lang="en-US" altLang="ko-KR" b="1" dirty="0" smtClean="0"/>
              <a:t>2. </a:t>
            </a:r>
            <a:r>
              <a:rPr lang="ko-KR" altLang="en-US" b="1" dirty="0" smtClean="0"/>
              <a:t>거품 없이 문제 </a:t>
            </a:r>
            <a:r>
              <a:rPr lang="ko-KR" altLang="en-US" b="1" dirty="0" err="1" smtClean="0"/>
              <a:t>은행식</a:t>
            </a:r>
            <a:r>
              <a:rPr lang="ko-KR" altLang="en-US" b="1" dirty="0" smtClean="0"/>
              <a:t> 실용수학 시험체제 필요 </a:t>
            </a:r>
            <a:endParaRPr lang="ko-KR" altLang="en-US" dirty="0" smtClean="0"/>
          </a:p>
          <a:p>
            <a:r>
              <a:rPr lang="ko-KR" altLang="en-US" dirty="0" smtClean="0"/>
              <a:t> </a:t>
            </a:r>
          </a:p>
          <a:p>
            <a:r>
              <a:rPr lang="en-US" altLang="ko-KR" b="1" dirty="0" smtClean="0"/>
              <a:t>3. </a:t>
            </a:r>
            <a:r>
              <a:rPr lang="ko-KR" altLang="en-US" b="1" dirty="0" smtClean="0"/>
              <a:t>외국경시대회 준비하는 학생은 별도 학습체제 </a:t>
            </a:r>
          </a:p>
          <a:p>
            <a:endParaRPr lang="ko-KR"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ko-KR" altLang="en-US" dirty="0" err="1" smtClean="0"/>
              <a:t>자기주도修材성공완습코칭</a:t>
            </a:r>
            <a:r>
              <a:rPr lang="ko-KR" altLang="en-US" dirty="0"/>
              <a:t>  </a:t>
            </a:r>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ko-KR" altLang="en-US" dirty="0" err="1" smtClean="0"/>
              <a:t>자기주도修材성공학습코칭</a:t>
            </a:r>
            <a:r>
              <a:rPr lang="ko-KR" altLang="en-US" dirty="0"/>
              <a:t>    </a:t>
            </a:r>
            <a:r>
              <a:rPr lang="en-US" altLang="ko-KR" dirty="0"/>
              <a:t/>
            </a:r>
            <a:br>
              <a:rPr lang="en-US" altLang="ko-KR" dirty="0"/>
            </a:br>
            <a:r>
              <a:rPr lang="ko-KR" altLang="en-US" dirty="0" err="1"/>
              <a:t>맨날결심수학完習법</a:t>
            </a:r>
            <a:r>
              <a:rPr lang="ko-KR" altLang="en-US" dirty="0"/>
              <a:t>    </a:t>
            </a:r>
            <a:endParaRPr lang="en-US" altLang="ko-KR" dirty="0" smtClean="0"/>
          </a:p>
          <a:p>
            <a:r>
              <a:rPr lang="ko-KR" altLang="en-US" dirty="0" smtClean="0"/>
              <a:t>다문화축제放送</a:t>
            </a:r>
            <a:r>
              <a:rPr lang="en-US" altLang="ko-KR" dirty="0"/>
              <a:t>(</a:t>
            </a:r>
            <a:r>
              <a:rPr lang="ko-KR" altLang="en-US" dirty="0"/>
              <a:t>세계</a:t>
            </a:r>
            <a:r>
              <a:rPr lang="en-US" altLang="ko-KR" dirty="0" err="1"/>
              <a:t>iTV</a:t>
            </a:r>
            <a:r>
              <a:rPr lang="en-US" altLang="ko-KR" dirty="0"/>
              <a:t>)  </a:t>
            </a:r>
            <a:r>
              <a:rPr lang="ko-KR" altLang="en-US" dirty="0" err="1" smtClean="0"/>
              <a:t>통합융합교습법</a:t>
            </a:r>
            <a:endParaRPr lang="en-US" altLang="ko-KR" dirty="0" smtClean="0"/>
          </a:p>
          <a:p>
            <a:r>
              <a:rPr lang="ko-KR" altLang="en-US" dirty="0"/>
              <a:t> </a:t>
            </a:r>
            <a:br>
              <a:rPr lang="ko-KR" altLang="en-US" dirty="0"/>
            </a:br>
            <a:r>
              <a:rPr lang="ko-KR" altLang="en-US" dirty="0" err="1"/>
              <a:t>사회공헌기부형</a:t>
            </a:r>
            <a:r>
              <a:rPr lang="ko-KR" altLang="en-US" dirty="0"/>
              <a:t> </a:t>
            </a:r>
            <a:r>
              <a:rPr lang="ko-KR" altLang="en-US" dirty="0" err="1"/>
              <a:t>컨텐츠</a:t>
            </a:r>
            <a:r>
              <a:rPr lang="ko-KR" altLang="en-US" dirty="0"/>
              <a:t> </a:t>
            </a:r>
            <a:r>
              <a:rPr lang="en-US" altLang="ko-KR" dirty="0"/>
              <a:t>&amp; MLM</a:t>
            </a:r>
            <a:r>
              <a:rPr lang="ko-KR" altLang="en-US" dirty="0" err="1"/>
              <a:t>앱</a:t>
            </a:r>
            <a:r>
              <a:rPr lang="ko-KR" altLang="en-US" dirty="0"/>
              <a:t> 탑재한 </a:t>
            </a:r>
            <a:endParaRPr lang="en-US" altLang="ko-KR" dirty="0" smtClean="0"/>
          </a:p>
          <a:p>
            <a:r>
              <a:rPr lang="en-US" altLang="ko-KR" dirty="0" smtClean="0"/>
              <a:t>5</a:t>
            </a:r>
            <a:r>
              <a:rPr lang="ko-KR" altLang="en-US" dirty="0" err="1"/>
              <a:t>만원대</a:t>
            </a:r>
            <a:r>
              <a:rPr lang="ko-KR" altLang="en-US" dirty="0"/>
              <a:t> </a:t>
            </a:r>
            <a:r>
              <a:rPr lang="ko-KR" altLang="en-US" dirty="0" err="1"/>
              <a:t>태블릿</a:t>
            </a:r>
            <a:r>
              <a:rPr lang="en-US" altLang="ko-KR" dirty="0"/>
              <a:t>PC</a:t>
            </a:r>
            <a:r>
              <a:rPr lang="ko-KR" altLang="en-US" dirty="0" smtClean="0"/>
              <a:t>개발법</a:t>
            </a:r>
            <a:r>
              <a:rPr lang="ko-KR" altLang="en-US" dirty="0"/>
              <a:t>    </a:t>
            </a:r>
            <a:endParaRPr lang="en-US" altLang="ko-KR" dirty="0" smtClean="0"/>
          </a:p>
          <a:p>
            <a:endParaRPr lang="en-US" altLang="ko-KR" dirty="0" smtClean="0"/>
          </a:p>
          <a:p>
            <a:r>
              <a:rPr lang="ko-KR" altLang="en-US" dirty="0" smtClean="0"/>
              <a:t>外國교육자원</a:t>
            </a:r>
            <a:r>
              <a:rPr lang="en-US" altLang="ko-KR" dirty="0"/>
              <a:t>ICT</a:t>
            </a:r>
            <a:r>
              <a:rPr lang="ko-KR" altLang="en-US" dirty="0"/>
              <a:t>벤치마킹</a:t>
            </a:r>
            <a:r>
              <a:rPr lang="en-US" altLang="ko-KR" dirty="0"/>
              <a:t>&amp;</a:t>
            </a:r>
            <a:r>
              <a:rPr lang="ko-KR" altLang="en-US" dirty="0" err="1" smtClean="0"/>
              <a:t>업그레이딩</a:t>
            </a:r>
            <a:r>
              <a:rPr lang="ko-KR" altLang="en-US" dirty="0"/>
              <a:t>    </a:t>
            </a:r>
            <a:endParaRPr lang="en-US" altLang="ko-KR" dirty="0" smtClean="0"/>
          </a:p>
          <a:p>
            <a:r>
              <a:rPr lang="ko-KR" altLang="en-US" dirty="0" smtClean="0"/>
              <a:t>무료교육</a:t>
            </a:r>
            <a:r>
              <a:rPr lang="en-US" altLang="ko-KR" dirty="0"/>
              <a:t>(+</a:t>
            </a:r>
            <a:r>
              <a:rPr lang="ko-KR" altLang="en-US" dirty="0" err="1"/>
              <a:t>공교육명품쌤</a:t>
            </a:r>
            <a:r>
              <a:rPr lang="en-US" altLang="ko-KR" dirty="0"/>
              <a:t>)</a:t>
            </a:r>
            <a:r>
              <a:rPr lang="ko-KR" altLang="en-US" dirty="0"/>
              <a:t>방송 금</a:t>
            </a:r>
            <a:r>
              <a:rPr lang="en-US" altLang="ko-KR" dirty="0"/>
              <a:t>(</a:t>
            </a:r>
            <a:r>
              <a:rPr lang="en-US" altLang="ko-KR" dirty="0" err="1"/>
              <a:t>G,e,U+,M,S</a:t>
            </a:r>
            <a:r>
              <a:rPr lang="en-US" altLang="ko-KR" dirty="0"/>
              <a:t>)</a:t>
            </a:r>
            <a:r>
              <a:rPr lang="ko-KR" altLang="en-US" dirty="0" err="1"/>
              <a:t>러닝完習법</a:t>
            </a:r>
            <a:r>
              <a:rPr lang="ko-KR" altLang="en-US" dirty="0"/>
              <a:t>   </a:t>
            </a:r>
            <a:endParaRPr lang="en-US" altLang="ko-KR" dirty="0" smtClean="0"/>
          </a:p>
          <a:p>
            <a:r>
              <a:rPr lang="ko-KR" altLang="en-US" dirty="0" err="1" smtClean="0"/>
              <a:t>세로토닌</a:t>
            </a:r>
            <a:r>
              <a:rPr lang="ko-KR" altLang="en-US" dirty="0"/>
              <a:t> </a:t>
            </a:r>
            <a:r>
              <a:rPr lang="ko-KR" altLang="en-US" dirty="0" err="1"/>
              <a:t>엔돌핀</a:t>
            </a:r>
            <a:r>
              <a:rPr lang="ko-KR" altLang="en-US" dirty="0"/>
              <a:t> </a:t>
            </a:r>
            <a:r>
              <a:rPr lang="ko-KR" altLang="en-US" dirty="0" err="1"/>
              <a:t>다이돌핀</a:t>
            </a:r>
            <a:r>
              <a:rPr lang="ko-KR" altLang="en-US" dirty="0"/>
              <a:t> 솟아 걷는 </a:t>
            </a:r>
            <a:r>
              <a:rPr lang="ko-KR" altLang="en-US" dirty="0" smtClean="0"/>
              <a:t>길</a:t>
            </a:r>
            <a:r>
              <a:rPr lang="ko-KR" altLang="en-US" dirty="0"/>
              <a:t> </a:t>
            </a:r>
            <a:br>
              <a:rPr lang="ko-KR" altLang="en-US" dirty="0"/>
            </a:br>
            <a:r>
              <a:rPr lang="ko-KR" altLang="en-US" dirty="0" err="1"/>
              <a:t>픽토그램</a:t>
            </a:r>
            <a:r>
              <a:rPr lang="ko-KR" altLang="en-US" dirty="0"/>
              <a:t> </a:t>
            </a:r>
            <a:r>
              <a:rPr lang="ko-KR" altLang="en-US" dirty="0" err="1"/>
              <a:t>디지로그</a:t>
            </a:r>
            <a:r>
              <a:rPr lang="ko-KR" altLang="en-US" dirty="0"/>
              <a:t> 매트릭스 </a:t>
            </a:r>
            <a:endParaRPr lang="en-US" altLang="ko-KR" dirty="0" smtClean="0"/>
          </a:p>
          <a:p>
            <a:endParaRPr lang="en-US" altLang="ko-KR" dirty="0" smtClean="0"/>
          </a:p>
          <a:p>
            <a:r>
              <a:rPr lang="ko-KR" altLang="en-US" dirty="0" err="1" smtClean="0"/>
              <a:t>初中高大職業平生여가生涯교육자원하이퍼링크연계통합융합통섭학습법</a:t>
            </a:r>
            <a:r>
              <a:rPr lang="ko-KR" altLang="en-US" dirty="0"/>
              <a:t>  </a:t>
            </a:r>
          </a:p>
          <a:p>
            <a:endParaRPr lang="ko-KR"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b="1" dirty="0" smtClean="0"/>
              <a:t/>
            </a:r>
            <a:br>
              <a:rPr lang="en-US" altLang="ko-KR" sz="2800" b="1" dirty="0" smtClean="0"/>
            </a:br>
            <a:r>
              <a:rPr lang="ko-KR" altLang="en-US" sz="2800" b="1" dirty="0" err="1" smtClean="0"/>
              <a:t>매경</a:t>
            </a:r>
            <a:r>
              <a:rPr lang="ko-KR" altLang="en-US" sz="2800" b="1" dirty="0" smtClean="0"/>
              <a:t> 교육키워드 </a:t>
            </a:r>
            <a:r>
              <a:rPr lang="en-US" altLang="ko-KR" sz="2800" b="1" dirty="0" smtClean="0"/>
              <a:t>10</a:t>
            </a:r>
            <a:r>
              <a:rPr lang="ko-KR" altLang="en-US" sz="2800" b="1" dirty="0" smtClean="0"/>
              <a:t>개</a:t>
            </a:r>
            <a:r>
              <a:rPr lang="ko-KR" altLang="en-US" sz="2800" dirty="0" smtClean="0"/>
              <a:t/>
            </a:r>
            <a:br>
              <a:rPr lang="ko-KR" altLang="en-US" sz="2800" dirty="0" smtClean="0"/>
            </a:br>
            <a:r>
              <a:rPr lang="en-US" altLang="ko-KR" sz="2800" b="1" dirty="0" smtClean="0"/>
              <a:t>&lt;</a:t>
            </a:r>
            <a:r>
              <a:rPr lang="ko-KR" altLang="en-US" sz="2800" b="1" dirty="0" smtClean="0"/>
              <a:t>교육희망은 현장에 있다 </a:t>
            </a:r>
            <a:br>
              <a:rPr lang="ko-KR" altLang="en-US"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0000" lnSpcReduction="20000"/>
          </a:bodyPr>
          <a:lstStyle/>
          <a:p>
            <a:r>
              <a:rPr lang="ko-KR" altLang="en-US" b="1" dirty="0" smtClean="0">
                <a:hlinkClick r:id="rId2"/>
              </a:rPr>
              <a:t>교육희망은 현장에 있다 </a:t>
            </a:r>
            <a:r>
              <a:rPr lang="en-US" altLang="ko-KR" b="1" dirty="0" smtClean="0">
                <a:hlinkClick r:id="rId2"/>
              </a:rPr>
              <a:t>- NO.1 </a:t>
            </a:r>
            <a:r>
              <a:rPr lang="ko-KR" altLang="en-US" b="1" dirty="0" smtClean="0">
                <a:hlinkClick r:id="rId2"/>
              </a:rPr>
              <a:t>경제포털 </a:t>
            </a:r>
            <a:r>
              <a:rPr lang="en-US" altLang="ko-KR" b="1" dirty="0" smtClean="0">
                <a:hlinkClick r:id="rId2"/>
              </a:rPr>
              <a:t>:: </a:t>
            </a:r>
            <a:r>
              <a:rPr lang="ko-KR" altLang="en-US" b="1" dirty="0" err="1" smtClean="0">
                <a:hlinkClick r:id="rId2"/>
              </a:rPr>
              <a:t>매일경제</a:t>
            </a:r>
            <a:endParaRPr lang="ko-KR" altLang="en-US" dirty="0" smtClean="0"/>
          </a:p>
          <a:p>
            <a:r>
              <a:rPr lang="ko-KR" altLang="en-US" b="1" dirty="0" smtClean="0"/>
              <a:t> </a:t>
            </a:r>
            <a:endParaRPr lang="ko-KR" altLang="en-US" dirty="0" smtClean="0"/>
          </a:p>
          <a:p>
            <a:r>
              <a:rPr lang="en-US" altLang="ko-KR" b="1" dirty="0" smtClean="0">
                <a:hlinkClick r:id="rId3"/>
              </a:rPr>
              <a:t>1.</a:t>
            </a:r>
            <a:r>
              <a:rPr lang="ko-KR" altLang="en-US" b="1" dirty="0" smtClean="0">
                <a:hlinkClick r:id="rId3"/>
              </a:rPr>
              <a:t>방과후학교 홈페이지</a:t>
            </a:r>
            <a:endParaRPr lang="ko-KR" altLang="en-US" dirty="0" smtClean="0"/>
          </a:p>
          <a:p>
            <a:r>
              <a:rPr lang="ko-KR" altLang="en-US" b="1" dirty="0" smtClean="0"/>
              <a:t> </a:t>
            </a:r>
            <a:endParaRPr lang="ko-KR" altLang="en-US" dirty="0" smtClean="0"/>
          </a:p>
          <a:p>
            <a:r>
              <a:rPr lang="ko-KR" altLang="en-US" b="1" dirty="0" smtClean="0">
                <a:hlinkClick r:id="rId4"/>
              </a:rPr>
              <a:t>한국방과후학교교사연합회</a:t>
            </a:r>
            <a:endParaRPr lang="ko-KR" altLang="en-US" dirty="0" smtClean="0"/>
          </a:p>
          <a:p>
            <a:r>
              <a:rPr lang="ko-KR" altLang="en-US" b="1" dirty="0" smtClean="0"/>
              <a:t> </a:t>
            </a:r>
            <a:endParaRPr lang="ko-KR" altLang="en-US" dirty="0" smtClean="0"/>
          </a:p>
          <a:p>
            <a:r>
              <a:rPr lang="ko-KR" altLang="en-US" b="1" dirty="0" smtClean="0">
                <a:hlinkClick r:id="rId5"/>
              </a:rPr>
              <a:t>방과후학교 아이들의 숲 </a:t>
            </a:r>
            <a:r>
              <a:rPr lang="en-US" altLang="ko-KR" b="1" dirty="0" smtClean="0">
                <a:hlinkClick r:id="rId5"/>
              </a:rPr>
              <a:t>| </a:t>
            </a:r>
            <a:r>
              <a:rPr lang="en-US" altLang="ko-KR" b="1" dirty="0" err="1" smtClean="0">
                <a:hlinkClick r:id="rId5"/>
              </a:rPr>
              <a:t>Daum</a:t>
            </a:r>
            <a:r>
              <a:rPr lang="en-US" altLang="ko-KR" b="1" dirty="0" smtClean="0">
                <a:hlinkClick r:id="rId5"/>
              </a:rPr>
              <a:t> </a:t>
            </a:r>
            <a:r>
              <a:rPr lang="ko-KR" altLang="en-US" b="1" dirty="0" smtClean="0">
                <a:hlinkClick r:id="rId5"/>
              </a:rPr>
              <a:t>카페</a:t>
            </a:r>
            <a:endParaRPr lang="ko-KR" altLang="en-US" dirty="0" smtClean="0"/>
          </a:p>
          <a:p>
            <a:r>
              <a:rPr lang="ko-KR" altLang="en-US" b="1" dirty="0" smtClean="0"/>
              <a:t> </a:t>
            </a:r>
            <a:endParaRPr lang="ko-KR" altLang="en-US" dirty="0" smtClean="0"/>
          </a:p>
          <a:p>
            <a:r>
              <a:rPr lang="ko-KR" altLang="en-US" b="1" dirty="0" err="1" smtClean="0">
                <a:hlinkClick r:id="rId6"/>
              </a:rPr>
              <a:t>야후</a:t>
            </a:r>
            <a:r>
              <a:rPr lang="en-US" altLang="ko-KR" b="1" dirty="0" smtClean="0">
                <a:hlinkClick r:id="rId6"/>
              </a:rPr>
              <a:t>! </a:t>
            </a:r>
            <a:r>
              <a:rPr lang="ko-KR" altLang="en-US" b="1" dirty="0" smtClean="0">
                <a:hlinkClick r:id="rId6"/>
              </a:rPr>
              <a:t>코리아 </a:t>
            </a:r>
            <a:r>
              <a:rPr lang="ko-KR" altLang="en-US" b="1" dirty="0" err="1" smtClean="0">
                <a:hlinkClick r:id="rId6"/>
              </a:rPr>
              <a:t>디렉토리</a:t>
            </a:r>
            <a:r>
              <a:rPr lang="ko-KR" altLang="en-US" b="1" dirty="0" smtClean="0">
                <a:hlinkClick r:id="rId6"/>
              </a:rPr>
              <a:t> </a:t>
            </a:r>
            <a:r>
              <a:rPr lang="en-US" altLang="ko-KR" b="1" dirty="0" smtClean="0">
                <a:hlinkClick r:id="rId6"/>
              </a:rPr>
              <a:t>- </a:t>
            </a:r>
            <a:r>
              <a:rPr lang="ko-KR" altLang="en-US" b="1" dirty="0" smtClean="0">
                <a:hlinkClick r:id="rId6"/>
              </a:rPr>
              <a:t>교육</a:t>
            </a:r>
            <a:r>
              <a:rPr lang="en-US" altLang="ko-KR" b="1" dirty="0" smtClean="0">
                <a:hlinkClick r:id="rId6"/>
              </a:rPr>
              <a:t>&gt;</a:t>
            </a:r>
            <a:r>
              <a:rPr lang="ko-KR" altLang="en-US" b="1" dirty="0" smtClean="0">
                <a:hlinkClick r:id="rId6"/>
              </a:rPr>
              <a:t>방과후학교</a:t>
            </a:r>
            <a:endParaRPr lang="ko-KR" altLang="en-US" dirty="0" smtClean="0"/>
          </a:p>
          <a:p>
            <a:r>
              <a:rPr lang="ko-KR" altLang="en-US" b="1" dirty="0" smtClean="0"/>
              <a:t> </a:t>
            </a:r>
            <a:endParaRPr lang="ko-KR" altLang="en-US" dirty="0" smtClean="0"/>
          </a:p>
          <a:p>
            <a:r>
              <a:rPr lang="ko-KR" altLang="en-US" b="1" dirty="0" smtClean="0">
                <a:hlinkClick r:id="rId7"/>
              </a:rPr>
              <a:t>방과후학교</a:t>
            </a:r>
            <a:endParaRPr lang="ko-KR" altLang="en-US" dirty="0" smtClean="0"/>
          </a:p>
          <a:p>
            <a:r>
              <a:rPr lang="ko-KR" altLang="en-US" b="1" dirty="0" smtClean="0"/>
              <a:t> </a:t>
            </a:r>
            <a:endParaRPr lang="ko-KR" altLang="en-US" dirty="0" smtClean="0"/>
          </a:p>
          <a:p>
            <a:r>
              <a:rPr lang="ko-KR" altLang="en-US" b="1" dirty="0" smtClean="0">
                <a:hlinkClick r:id="rId8"/>
              </a:rPr>
              <a:t>방과후학교</a:t>
            </a:r>
            <a:endParaRPr lang="ko-KR" altLang="en-US" dirty="0" smtClean="0"/>
          </a:p>
          <a:p>
            <a:r>
              <a:rPr lang="ko-KR" altLang="en-US" b="1" dirty="0" smtClean="0"/>
              <a:t> </a:t>
            </a:r>
            <a:endParaRPr lang="ko-KR" altLang="en-US" dirty="0" smtClean="0"/>
          </a:p>
          <a:p>
            <a:r>
              <a:rPr lang="ko-KR" altLang="en-US" b="1" dirty="0" smtClean="0">
                <a:hlinkClick r:id="rId9"/>
              </a:rPr>
              <a:t>부산방과후학교지원센터</a:t>
            </a:r>
            <a:endParaRPr lang="ko-KR" altLang="en-US" dirty="0" smtClean="0"/>
          </a:p>
          <a:p>
            <a:r>
              <a:rPr lang="ko-KR" altLang="en-US" b="1" dirty="0" smtClean="0"/>
              <a:t> </a:t>
            </a:r>
            <a:endParaRPr lang="ko-KR" altLang="en-US" dirty="0" smtClean="0"/>
          </a:p>
          <a:p>
            <a:r>
              <a:rPr lang="ko-KR" altLang="en-US" b="1" dirty="0" smtClean="0">
                <a:hlinkClick r:id="rId10"/>
              </a:rPr>
              <a:t>대전광역시교육청 방과후학교</a:t>
            </a:r>
            <a:endParaRPr lang="ko-KR" altLang="en-US" dirty="0" smtClean="0"/>
          </a:p>
          <a:p>
            <a:r>
              <a:rPr lang="ko-KR" altLang="en-US" b="1" dirty="0" smtClean="0"/>
              <a:t> </a:t>
            </a:r>
            <a:endParaRPr lang="ko-KR" altLang="en-US" dirty="0" smtClean="0"/>
          </a:p>
          <a:p>
            <a:r>
              <a:rPr lang="en-US" altLang="ko-KR" b="1" dirty="0" smtClean="0">
                <a:hlinkClick r:id="rId11"/>
              </a:rPr>
              <a:t>'</a:t>
            </a:r>
            <a:r>
              <a:rPr lang="ko-KR" altLang="en-US" b="1" dirty="0" smtClean="0">
                <a:hlinkClick r:id="rId11"/>
              </a:rPr>
              <a:t>방과후 학교</a:t>
            </a:r>
            <a:r>
              <a:rPr lang="en-US" altLang="ko-KR" b="1" dirty="0" smtClean="0">
                <a:hlinkClick r:id="rId11"/>
              </a:rPr>
              <a:t>' </a:t>
            </a:r>
            <a:r>
              <a:rPr lang="ko-KR" altLang="en-US" b="1" dirty="0" smtClean="0">
                <a:hlinkClick r:id="rId11"/>
              </a:rPr>
              <a:t>대</a:t>
            </a:r>
            <a:r>
              <a:rPr lang="en-US" altLang="ko-KR" b="1" dirty="0" smtClean="0">
                <a:hlinkClick r:id="rId11"/>
              </a:rPr>
              <a:t>(</a:t>
            </a:r>
            <a:r>
              <a:rPr lang="ko-KR" altLang="en-US" b="1" dirty="0" smtClean="0">
                <a:hlinkClick r:id="rId11"/>
              </a:rPr>
              <a:t>對</a:t>
            </a:r>
            <a:r>
              <a:rPr lang="en-US" altLang="ko-KR" b="1" dirty="0" smtClean="0">
                <a:hlinkClick r:id="rId11"/>
              </a:rPr>
              <a:t>) </a:t>
            </a:r>
            <a:r>
              <a:rPr lang="ko-KR" altLang="en-US" b="1" dirty="0" smtClean="0">
                <a:hlinkClick r:id="rId11"/>
              </a:rPr>
              <a:t>학원 경쟁력 비교해보니</a:t>
            </a:r>
            <a:r>
              <a:rPr lang="en-US" altLang="ko-KR" b="1" dirty="0" smtClean="0">
                <a:hlinkClick r:id="rId11"/>
              </a:rPr>
              <a:t>… - 1</a:t>
            </a:r>
            <a:r>
              <a:rPr lang="ko-KR" altLang="en-US" b="1" dirty="0" smtClean="0">
                <a:hlinkClick r:id="rId11"/>
              </a:rPr>
              <a:t>등 인터넷뉴스 </a:t>
            </a:r>
            <a:r>
              <a:rPr lang="ko-KR" altLang="en-US" b="1" dirty="0" err="1" smtClean="0">
                <a:hlinkClick r:id="rId11"/>
              </a:rPr>
              <a:t>조선닷컴</a:t>
            </a:r>
            <a:endParaRPr lang="ko-KR" altLang="en-US" dirty="0" smtClean="0"/>
          </a:p>
          <a:p>
            <a:r>
              <a:rPr lang="ko-KR" altLang="en-US" b="1" dirty="0" smtClean="0"/>
              <a:t>  </a:t>
            </a:r>
          </a:p>
          <a:p>
            <a:endParaRPr lang="ko-KR"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b="1" dirty="0" smtClean="0"/>
              <a:t/>
            </a:r>
            <a:br>
              <a:rPr lang="en-US" altLang="ko-KR" sz="2800" b="1" dirty="0" smtClean="0"/>
            </a:br>
            <a:r>
              <a:rPr lang="ko-KR" altLang="en-US" sz="2800" b="1" dirty="0" err="1" smtClean="0"/>
              <a:t>매경</a:t>
            </a:r>
            <a:r>
              <a:rPr lang="ko-KR" altLang="en-US" sz="2800" b="1" dirty="0" smtClean="0"/>
              <a:t> 교육키워드 </a:t>
            </a:r>
            <a:r>
              <a:rPr lang="en-US" altLang="ko-KR" sz="2800" b="1" dirty="0" smtClean="0"/>
              <a:t>10</a:t>
            </a:r>
            <a:r>
              <a:rPr lang="ko-KR" altLang="en-US" sz="2800" b="1" dirty="0" smtClean="0"/>
              <a:t>개</a:t>
            </a:r>
            <a:r>
              <a:rPr lang="ko-KR" altLang="en-US" sz="2800" dirty="0" smtClean="0"/>
              <a:t/>
            </a:r>
            <a:br>
              <a:rPr lang="ko-KR" altLang="en-US" sz="2800" dirty="0" smtClean="0"/>
            </a:br>
            <a:r>
              <a:rPr lang="en-US" altLang="ko-KR" sz="2800" b="1" dirty="0" smtClean="0"/>
              <a:t>&lt;</a:t>
            </a:r>
            <a:r>
              <a:rPr lang="ko-KR" altLang="en-US" sz="2800" b="1" dirty="0" smtClean="0"/>
              <a:t>교육희망은 현장에 있다 </a:t>
            </a:r>
            <a:br>
              <a:rPr lang="ko-KR" altLang="en-US"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altLang="ko-KR" b="1" dirty="0" smtClean="0">
                <a:hlinkClick r:id="rId2"/>
              </a:rPr>
              <a:t>2.</a:t>
            </a:r>
            <a:r>
              <a:rPr lang="ko-KR" altLang="en-US" b="1" dirty="0" smtClean="0">
                <a:hlinkClick r:id="rId2"/>
              </a:rPr>
              <a:t>대학입학사정관제</a:t>
            </a:r>
            <a:endParaRPr lang="ko-KR" altLang="en-US" dirty="0" smtClean="0"/>
          </a:p>
          <a:p>
            <a:r>
              <a:rPr lang="ko-KR" altLang="en-US" dirty="0" smtClean="0"/>
              <a:t> </a:t>
            </a:r>
          </a:p>
          <a:p>
            <a:r>
              <a:rPr lang="ko-KR" altLang="en-US" b="1" dirty="0" smtClean="0">
                <a:hlinkClick r:id="rId3"/>
              </a:rPr>
              <a:t>미국 대학 입학사정관제 </a:t>
            </a:r>
            <a:r>
              <a:rPr lang="en-US" altLang="ko-KR" b="1" dirty="0" smtClean="0">
                <a:hlinkClick r:id="rId3"/>
              </a:rPr>
              <a:t>:: </a:t>
            </a:r>
            <a:r>
              <a:rPr lang="en-US" altLang="ko-KR" b="1" dirty="0" err="1" smtClean="0">
                <a:hlinkClick r:id="rId3"/>
              </a:rPr>
              <a:t>kini's</a:t>
            </a:r>
            <a:r>
              <a:rPr lang="en-US" altLang="ko-KR" b="1" dirty="0" smtClean="0">
                <a:hlinkClick r:id="rId3"/>
              </a:rPr>
              <a:t> views</a:t>
            </a:r>
            <a:endParaRPr lang="ko-KR" altLang="en-US" dirty="0" smtClean="0"/>
          </a:p>
          <a:p>
            <a:r>
              <a:rPr lang="ko-KR" altLang="en-US" dirty="0" smtClean="0"/>
              <a:t>  </a:t>
            </a:r>
            <a:endParaRPr lang="en-US" altLang="ko-KR" dirty="0" smtClean="0"/>
          </a:p>
          <a:p>
            <a:endParaRPr lang="en-US" altLang="ko-KR" dirty="0" smtClean="0"/>
          </a:p>
          <a:p>
            <a:r>
              <a:rPr lang="en-US" altLang="ko-KR" b="1" dirty="0" smtClean="0">
                <a:hlinkClick r:id="rId4"/>
              </a:rPr>
              <a:t>3. </a:t>
            </a:r>
            <a:r>
              <a:rPr lang="ko-KR" altLang="en-US" b="1" dirty="0" smtClean="0">
                <a:hlinkClick r:id="rId4"/>
              </a:rPr>
              <a:t>교원평가제 </a:t>
            </a:r>
            <a:r>
              <a:rPr lang="en-US" altLang="ko-KR" b="1" dirty="0" smtClean="0">
                <a:hlinkClick r:id="rId4"/>
              </a:rPr>
              <a:t>- </a:t>
            </a:r>
            <a:r>
              <a:rPr lang="ko-KR" altLang="en-US" b="1" dirty="0" err="1" smtClean="0">
                <a:hlinkClick r:id="rId4"/>
              </a:rPr>
              <a:t>위키백과</a:t>
            </a:r>
            <a:r>
              <a:rPr lang="en-US" altLang="ko-KR" b="1" dirty="0" smtClean="0">
                <a:hlinkClick r:id="rId4"/>
              </a:rPr>
              <a:t>, </a:t>
            </a:r>
            <a:r>
              <a:rPr lang="ko-KR" altLang="en-US" b="1" dirty="0" smtClean="0">
                <a:hlinkClick r:id="rId4"/>
              </a:rPr>
              <a:t>우리 모두의 백과사전</a:t>
            </a:r>
            <a:endParaRPr lang="ko-KR" altLang="en-US" dirty="0" smtClean="0"/>
          </a:p>
          <a:p>
            <a:r>
              <a:rPr lang="ko-KR" altLang="en-US" dirty="0" smtClean="0"/>
              <a:t> </a:t>
            </a:r>
          </a:p>
          <a:p>
            <a:r>
              <a:rPr lang="ko-KR" altLang="en-US" b="1" dirty="0" err="1" smtClean="0">
                <a:hlinkClick r:id="rId5"/>
              </a:rPr>
              <a:t>야후</a:t>
            </a:r>
            <a:r>
              <a:rPr lang="en-US" altLang="ko-KR" b="1" dirty="0" smtClean="0">
                <a:hlinkClick r:id="rId5"/>
              </a:rPr>
              <a:t>! </a:t>
            </a:r>
            <a:r>
              <a:rPr lang="ko-KR" altLang="en-US" b="1" dirty="0" smtClean="0">
                <a:hlinkClick r:id="rId5"/>
              </a:rPr>
              <a:t>코리아 </a:t>
            </a:r>
            <a:r>
              <a:rPr lang="ko-KR" altLang="en-US" b="1" dirty="0" err="1" smtClean="0">
                <a:hlinkClick r:id="rId5"/>
              </a:rPr>
              <a:t>디렉토리</a:t>
            </a:r>
            <a:r>
              <a:rPr lang="ko-KR" altLang="en-US" b="1" dirty="0" smtClean="0">
                <a:hlinkClick r:id="rId5"/>
              </a:rPr>
              <a:t> </a:t>
            </a:r>
            <a:r>
              <a:rPr lang="en-US" altLang="ko-KR" b="1" dirty="0" smtClean="0">
                <a:hlinkClick r:id="rId5"/>
              </a:rPr>
              <a:t>- </a:t>
            </a:r>
            <a:r>
              <a:rPr lang="ko-KR" altLang="en-US" b="1" dirty="0" smtClean="0">
                <a:hlinkClick r:id="rId5"/>
              </a:rPr>
              <a:t>교육</a:t>
            </a:r>
            <a:r>
              <a:rPr lang="en-US" altLang="ko-KR" b="1" dirty="0" smtClean="0">
                <a:hlinkClick r:id="rId5"/>
              </a:rPr>
              <a:t>&gt;</a:t>
            </a:r>
            <a:r>
              <a:rPr lang="ko-KR" altLang="en-US" b="1" dirty="0" smtClean="0">
                <a:hlinkClick r:id="rId5"/>
              </a:rPr>
              <a:t>교육개혁</a:t>
            </a:r>
            <a:r>
              <a:rPr lang="en-US" altLang="ko-KR" b="1" dirty="0" smtClean="0">
                <a:hlinkClick r:id="rId5"/>
              </a:rPr>
              <a:t>&gt;</a:t>
            </a:r>
            <a:r>
              <a:rPr lang="ko-KR" altLang="en-US" b="1" dirty="0" smtClean="0">
                <a:hlinkClick r:id="rId5"/>
              </a:rPr>
              <a:t>교원평가제</a:t>
            </a:r>
            <a:endParaRPr lang="ko-KR" altLang="en-US" dirty="0" smtClean="0"/>
          </a:p>
          <a:p>
            <a:r>
              <a:rPr lang="ko-KR" altLang="en-US" dirty="0" smtClean="0"/>
              <a:t>  </a:t>
            </a:r>
            <a:endParaRPr lang="en-US" altLang="ko-KR" dirty="0" smtClean="0"/>
          </a:p>
          <a:p>
            <a:endParaRPr lang="en-US" altLang="ko-KR" dirty="0" smtClean="0"/>
          </a:p>
          <a:p>
            <a:r>
              <a:rPr lang="en-US" altLang="ko-KR" b="1" dirty="0" smtClean="0">
                <a:hlinkClick r:id="rId6"/>
              </a:rPr>
              <a:t>3.</a:t>
            </a:r>
            <a:r>
              <a:rPr lang="ko-KR" altLang="en-US" b="1" dirty="0" err="1" smtClean="0">
                <a:hlinkClick r:id="rId6"/>
              </a:rPr>
              <a:t>초빙교장제</a:t>
            </a:r>
            <a:r>
              <a:rPr lang="ko-KR" altLang="en-US" b="1" dirty="0" smtClean="0">
                <a:hlinkClick r:id="rId6"/>
              </a:rPr>
              <a:t> 했어요 </a:t>
            </a:r>
            <a:r>
              <a:rPr lang="en-US" altLang="ko-KR" b="1" dirty="0" smtClean="0">
                <a:hlinkClick r:id="rId6"/>
              </a:rPr>
              <a:t>- </a:t>
            </a:r>
            <a:r>
              <a:rPr lang="ko-KR" altLang="en-US" b="1" dirty="0" smtClean="0">
                <a:hlinkClick r:id="rId6"/>
              </a:rPr>
              <a:t>참교육학부모회</a:t>
            </a:r>
            <a:endParaRPr lang="ko-KR" altLang="en-US" dirty="0" smtClean="0"/>
          </a:p>
          <a:p>
            <a:r>
              <a:rPr lang="ko-KR" altLang="en-US" dirty="0" smtClean="0"/>
              <a:t> </a:t>
            </a:r>
          </a:p>
          <a:p>
            <a:r>
              <a:rPr lang="en-US" altLang="ko-KR" b="1" dirty="0" smtClean="0"/>
              <a:t>WK] </a:t>
            </a:r>
            <a:r>
              <a:rPr lang="ko-KR" altLang="en-US" b="1" dirty="0" err="1" smtClean="0">
                <a:hlinkClick r:id="rId7"/>
              </a:rPr>
              <a:t>초빙교원제</a:t>
            </a:r>
            <a:r>
              <a:rPr lang="ko-KR" altLang="en-US" b="1" dirty="0" smtClean="0">
                <a:hlinkClick r:id="rId7"/>
              </a:rPr>
              <a:t> 실시 지침 </a:t>
            </a:r>
          </a:p>
          <a:p>
            <a:endParaRPr lang="ko-KR" altLang="en-US" dirty="0" smtClean="0"/>
          </a:p>
          <a:p>
            <a:endParaRPr lang="ko-KR" altLang="en-US" dirty="0" smtClean="0"/>
          </a:p>
          <a:p>
            <a:endParaRPr lang="ko-KR"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b="1" dirty="0" err="1" smtClean="0"/>
              <a:t>매경</a:t>
            </a:r>
            <a:r>
              <a:rPr lang="ko-KR" altLang="en-US" sz="2800" b="1" dirty="0" smtClean="0"/>
              <a:t> 교육키워드 </a:t>
            </a:r>
            <a:r>
              <a:rPr lang="en-US" altLang="ko-KR" sz="2800" b="1" dirty="0" smtClean="0"/>
              <a:t>10</a:t>
            </a:r>
            <a:r>
              <a:rPr lang="ko-KR" altLang="en-US" sz="2800" b="1" dirty="0" smtClean="0"/>
              <a:t>개</a:t>
            </a:r>
            <a:r>
              <a:rPr lang="ko-KR" altLang="en-US" sz="2800" dirty="0" smtClean="0"/>
              <a:t/>
            </a:r>
            <a:br>
              <a:rPr lang="ko-KR" altLang="en-US" sz="2800" dirty="0" smtClean="0"/>
            </a:br>
            <a:r>
              <a:rPr lang="en-US" altLang="ko-KR" sz="2800" b="1" dirty="0" smtClean="0"/>
              <a:t>&lt;</a:t>
            </a:r>
            <a:r>
              <a:rPr lang="ko-KR" altLang="en-US" sz="2800" b="1" dirty="0" smtClean="0"/>
              <a:t>교육희망은 현장에 있다</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altLang="ko-KR" b="1" dirty="0" smtClean="0">
                <a:hlinkClick r:id="rId2"/>
              </a:rPr>
              <a:t>4.</a:t>
            </a:r>
            <a:r>
              <a:rPr lang="ko-KR" altLang="en-US" b="1" dirty="0" smtClean="0">
                <a:hlinkClick r:id="rId2"/>
              </a:rPr>
              <a:t>기업과 함께 만든 교과서 취업과 通했다 </a:t>
            </a:r>
            <a:r>
              <a:rPr lang="en-US" altLang="ko-KR" b="1" dirty="0" smtClean="0">
                <a:hlinkClick r:id="rId2"/>
              </a:rPr>
              <a:t>- NO.1 </a:t>
            </a:r>
            <a:r>
              <a:rPr lang="ko-KR" altLang="en-US" b="1" dirty="0" smtClean="0">
                <a:hlinkClick r:id="rId2"/>
              </a:rPr>
              <a:t>경제포털 </a:t>
            </a:r>
            <a:r>
              <a:rPr lang="en-US" altLang="ko-KR" b="1" dirty="0" smtClean="0">
                <a:hlinkClick r:id="rId2"/>
              </a:rPr>
              <a:t>:: </a:t>
            </a:r>
            <a:r>
              <a:rPr lang="ko-KR" altLang="en-US" b="1" dirty="0" err="1" smtClean="0">
                <a:hlinkClick r:id="rId2"/>
              </a:rPr>
              <a:t>매일경제</a:t>
            </a:r>
            <a:endParaRPr lang="ko-KR" altLang="en-US" dirty="0" smtClean="0"/>
          </a:p>
          <a:p>
            <a:r>
              <a:rPr lang="ko-KR" altLang="en-US" dirty="0" smtClean="0"/>
              <a:t> </a:t>
            </a:r>
          </a:p>
          <a:p>
            <a:r>
              <a:rPr lang="ko-KR" altLang="en-US" b="1" dirty="0" smtClean="0">
                <a:hlinkClick r:id="rId3"/>
              </a:rPr>
              <a:t>전문계고의 </a:t>
            </a:r>
            <a:r>
              <a:rPr lang="ko-KR" altLang="en-US" b="1" dirty="0" err="1" smtClean="0">
                <a:hlinkClick r:id="rId3"/>
              </a:rPr>
              <a:t>동일계</a:t>
            </a:r>
            <a:r>
              <a:rPr lang="ko-KR" altLang="en-US" b="1" dirty="0" smtClean="0">
                <a:hlinkClick r:id="rId3"/>
              </a:rPr>
              <a:t> 특별전형을 단계적으로 축소 혹은 폐지 </a:t>
            </a:r>
            <a:r>
              <a:rPr lang="en-US" altLang="ko-KR" b="1" dirty="0" smtClean="0">
                <a:hlinkClick r:id="rId3"/>
              </a:rPr>
              <a:t>- </a:t>
            </a:r>
            <a:r>
              <a:rPr lang="ko-KR" altLang="en-US" b="1" dirty="0" smtClean="0">
                <a:hlinkClick r:id="rId3"/>
              </a:rPr>
              <a:t>특별전형 </a:t>
            </a:r>
            <a:r>
              <a:rPr lang="en-US" altLang="ko-KR" b="1" dirty="0" smtClean="0">
                <a:hlinkClick r:id="rId3"/>
              </a:rPr>
              <a:t>...</a:t>
            </a:r>
            <a:endParaRPr lang="ko-KR" altLang="en-US" dirty="0" smtClean="0"/>
          </a:p>
          <a:p>
            <a:r>
              <a:rPr lang="ko-KR" altLang="en-US" dirty="0" smtClean="0"/>
              <a:t> </a:t>
            </a:r>
          </a:p>
          <a:p>
            <a:r>
              <a:rPr lang="ko-KR" altLang="en-US" dirty="0" smtClean="0"/>
              <a:t>  </a:t>
            </a:r>
            <a:endParaRPr lang="en-US" altLang="ko-KR" dirty="0" smtClean="0"/>
          </a:p>
          <a:p>
            <a:r>
              <a:rPr lang="en-US" altLang="ko-KR" b="1" dirty="0" smtClean="0">
                <a:hlinkClick r:id="rId4"/>
              </a:rPr>
              <a:t>5.</a:t>
            </a:r>
            <a:r>
              <a:rPr lang="ko-KR" altLang="en-US" b="1" dirty="0" err="1" smtClean="0">
                <a:hlinkClick r:id="rId4"/>
              </a:rPr>
              <a:t>학습코칭</a:t>
            </a:r>
            <a:r>
              <a:rPr lang="en-US" altLang="ko-KR" b="1" dirty="0" err="1" smtClean="0">
                <a:hlinkClick r:id="rId4"/>
              </a:rPr>
              <a:t>DoDream</a:t>
            </a:r>
            <a:r>
              <a:rPr lang="ko-KR" altLang="en-US" b="1" dirty="0" err="1" smtClean="0">
                <a:hlinkClick r:id="rId4"/>
              </a:rPr>
              <a:t>학습코칭즐겁게</a:t>
            </a:r>
            <a:r>
              <a:rPr lang="ko-KR" altLang="en-US" b="1" dirty="0" smtClean="0">
                <a:hlinkClick r:id="rId4"/>
              </a:rPr>
              <a:t> 공부하자</a:t>
            </a:r>
            <a:endParaRPr lang="ko-KR" altLang="en-US" dirty="0" smtClean="0"/>
          </a:p>
          <a:p>
            <a:r>
              <a:rPr lang="ko-KR" altLang="en-US" dirty="0" smtClean="0"/>
              <a:t> </a:t>
            </a:r>
          </a:p>
          <a:p>
            <a:r>
              <a:rPr lang="ko-KR" altLang="en-US" b="1" dirty="0" err="1" smtClean="0">
                <a:hlinkClick r:id="rId5"/>
              </a:rPr>
              <a:t>창의적체험활동</a:t>
            </a:r>
            <a:endParaRPr lang="ko-KR" altLang="en-US" dirty="0" smtClean="0"/>
          </a:p>
          <a:p>
            <a:r>
              <a:rPr lang="ko-KR" altLang="en-US" dirty="0" smtClean="0"/>
              <a:t> </a:t>
            </a:r>
          </a:p>
          <a:p>
            <a:r>
              <a:rPr lang="ko-KR" altLang="en-US" b="1" dirty="0" smtClean="0">
                <a:hlinkClick r:id="rId6"/>
              </a:rPr>
              <a:t>한국일보 </a:t>
            </a:r>
            <a:r>
              <a:rPr lang="en-US" altLang="ko-KR" b="1" dirty="0" smtClean="0">
                <a:hlinkClick r:id="rId6"/>
              </a:rPr>
              <a:t>: </a:t>
            </a:r>
            <a:r>
              <a:rPr lang="ko-KR" altLang="en-US" b="1" dirty="0" smtClean="0">
                <a:hlinkClick r:id="rId6"/>
              </a:rPr>
              <a:t>창의적 체험활동 학생부에 기재</a:t>
            </a:r>
            <a:r>
              <a:rPr lang="en-US" altLang="ko-KR" b="1" dirty="0" smtClean="0">
                <a:hlinkClick r:id="rId6"/>
              </a:rPr>
              <a:t>… </a:t>
            </a:r>
            <a:r>
              <a:rPr lang="ko-KR" altLang="en-US" b="1" dirty="0" smtClean="0">
                <a:hlinkClick r:id="rId6"/>
              </a:rPr>
              <a:t>입시자료로 활용</a:t>
            </a:r>
            <a:endParaRPr lang="ko-KR" altLang="en-US" dirty="0" smtClean="0"/>
          </a:p>
          <a:p>
            <a:r>
              <a:rPr lang="ko-KR" altLang="en-US" dirty="0" smtClean="0"/>
              <a:t>  </a:t>
            </a:r>
          </a:p>
          <a:p>
            <a:endParaRPr lang="ko-KR"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b="1" dirty="0" smtClean="0"/>
              <a:t/>
            </a:r>
            <a:br>
              <a:rPr lang="en-US" altLang="ko-KR" sz="2800" b="1" dirty="0" smtClean="0"/>
            </a:br>
            <a:r>
              <a:rPr lang="ko-KR" altLang="en-US" sz="2800" b="1" dirty="0" err="1" smtClean="0"/>
              <a:t>매경</a:t>
            </a:r>
            <a:r>
              <a:rPr lang="ko-KR" altLang="en-US" sz="2800" b="1" dirty="0" smtClean="0"/>
              <a:t> 교육키워드 </a:t>
            </a:r>
            <a:r>
              <a:rPr lang="en-US" altLang="ko-KR" sz="2800" b="1" dirty="0" smtClean="0"/>
              <a:t>10</a:t>
            </a:r>
            <a:r>
              <a:rPr lang="ko-KR" altLang="en-US" sz="2800" b="1" dirty="0" smtClean="0"/>
              <a:t>개</a:t>
            </a:r>
            <a:r>
              <a:rPr lang="ko-KR" altLang="en-US" sz="2800" dirty="0" smtClean="0"/>
              <a:t/>
            </a:r>
            <a:br>
              <a:rPr lang="ko-KR" altLang="en-US" sz="2800" dirty="0" smtClean="0"/>
            </a:br>
            <a:r>
              <a:rPr lang="en-US" altLang="ko-KR" sz="2800" b="1" dirty="0" smtClean="0"/>
              <a:t>&lt;</a:t>
            </a:r>
            <a:r>
              <a:rPr lang="ko-KR" altLang="en-US" sz="2800" b="1" dirty="0" smtClean="0"/>
              <a:t>교육희망은 현장에 있다 </a:t>
            </a:r>
            <a:br>
              <a:rPr lang="ko-KR" altLang="en-US"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altLang="ko-KR" b="1" dirty="0" smtClean="0">
                <a:hlinkClick r:id="rId2"/>
              </a:rPr>
              <a:t>6. </a:t>
            </a:r>
            <a:r>
              <a:rPr lang="ko-KR" altLang="en-US" b="1" dirty="0" smtClean="0">
                <a:hlinkClick r:id="rId2"/>
              </a:rPr>
              <a:t>학부모 학교참여 지원사업 공고문 </a:t>
            </a:r>
            <a:r>
              <a:rPr lang="en-US" altLang="ko-KR" b="1" dirty="0" smtClean="0">
                <a:hlinkClick r:id="rId2"/>
              </a:rPr>
              <a:t>- ::: (</a:t>
            </a:r>
            <a:r>
              <a:rPr lang="ko-KR" altLang="en-US" b="1" dirty="0" smtClean="0">
                <a:hlinkClick r:id="rId2"/>
              </a:rPr>
              <a:t>사</a:t>
            </a:r>
            <a:r>
              <a:rPr lang="en-US" altLang="ko-KR" b="1" dirty="0" smtClean="0">
                <a:hlinkClick r:id="rId2"/>
              </a:rPr>
              <a:t>)</a:t>
            </a:r>
            <a:r>
              <a:rPr lang="ko-KR" altLang="en-US" b="1" dirty="0" smtClean="0">
                <a:hlinkClick r:id="rId2"/>
              </a:rPr>
              <a:t>자유교육연합 홈페이지 </a:t>
            </a:r>
            <a:r>
              <a:rPr lang="en-US" altLang="ko-KR" b="1" dirty="0" smtClean="0">
                <a:hlinkClick r:id="rId2"/>
              </a:rPr>
              <a:t>...</a:t>
            </a:r>
            <a:endParaRPr lang="ko-KR" altLang="en-US" dirty="0" smtClean="0"/>
          </a:p>
          <a:p>
            <a:r>
              <a:rPr lang="ko-KR" altLang="en-US" dirty="0" smtClean="0"/>
              <a:t>  </a:t>
            </a:r>
          </a:p>
          <a:p>
            <a:r>
              <a:rPr lang="ko-KR" altLang="en-US" b="1" dirty="0" smtClean="0">
                <a:hlinkClick r:id="rId3"/>
              </a:rPr>
              <a:t>교육과학기술부</a:t>
            </a:r>
            <a:r>
              <a:rPr lang="en-US" altLang="ko-KR" b="1" dirty="0" smtClean="0">
                <a:hlinkClick r:id="rId3"/>
              </a:rPr>
              <a:t>, </a:t>
            </a:r>
            <a:r>
              <a:rPr lang="ko-KR" altLang="en-US" b="1" dirty="0" smtClean="0">
                <a:hlinkClick r:id="rId3"/>
              </a:rPr>
              <a:t>학부모 학교교육 개선에 직접 참여한다 </a:t>
            </a:r>
            <a:r>
              <a:rPr lang="en-US" altLang="ko-KR" b="1" dirty="0" smtClean="0">
                <a:hlinkClick r:id="rId3"/>
              </a:rPr>
              <a:t>- </a:t>
            </a:r>
            <a:r>
              <a:rPr lang="ko-KR" altLang="en-US" b="1" dirty="0" err="1" smtClean="0">
                <a:hlinkClick r:id="rId3"/>
              </a:rPr>
              <a:t>한국소보원</a:t>
            </a:r>
            <a:endParaRPr lang="ko-KR" altLang="en-US" dirty="0" smtClean="0"/>
          </a:p>
          <a:p>
            <a:r>
              <a:rPr lang="ko-KR" altLang="en-US" dirty="0" smtClean="0"/>
              <a:t>  </a:t>
            </a:r>
          </a:p>
          <a:p>
            <a:r>
              <a:rPr lang="en-US" altLang="ko-KR" b="1" dirty="0" smtClean="0">
                <a:hlinkClick r:id="rId4"/>
              </a:rPr>
              <a:t>7.</a:t>
            </a:r>
            <a:r>
              <a:rPr lang="ko-KR" altLang="en-US" b="1" dirty="0" smtClean="0">
                <a:hlinkClick r:id="rId4"/>
              </a:rPr>
              <a:t>도서관 활용수업 </a:t>
            </a:r>
            <a:r>
              <a:rPr lang="en-US" altLang="ko-KR" b="1" dirty="0" smtClean="0">
                <a:hlinkClick r:id="rId4"/>
              </a:rPr>
              <a:t>- </a:t>
            </a:r>
            <a:r>
              <a:rPr lang="ko-KR" altLang="en-US" b="1" dirty="0" smtClean="0">
                <a:hlinkClick r:id="rId4"/>
              </a:rPr>
              <a:t>학교도서관문화운동네트워크</a:t>
            </a:r>
            <a:endParaRPr lang="ko-KR" altLang="en-US" dirty="0" smtClean="0"/>
          </a:p>
          <a:p>
            <a:r>
              <a:rPr lang="ko-KR" altLang="en-US" dirty="0" smtClean="0"/>
              <a:t> </a:t>
            </a:r>
          </a:p>
          <a:p>
            <a:r>
              <a:rPr lang="ko-KR" altLang="en-US" b="1" dirty="0" smtClean="0">
                <a:hlinkClick r:id="rId5"/>
              </a:rPr>
              <a:t>학교 도서관 교육 </a:t>
            </a:r>
            <a:r>
              <a:rPr lang="en-US" altLang="ko-KR" b="1" dirty="0" smtClean="0">
                <a:hlinkClick r:id="rId5"/>
              </a:rPr>
              <a:t>- </a:t>
            </a:r>
            <a:r>
              <a:rPr lang="ko-KR" altLang="en-US" b="1" dirty="0" err="1" smtClean="0">
                <a:hlinkClick r:id="rId5"/>
              </a:rPr>
              <a:t>위키백과</a:t>
            </a:r>
            <a:r>
              <a:rPr lang="en-US" altLang="ko-KR" b="1" dirty="0" smtClean="0">
                <a:hlinkClick r:id="rId5"/>
              </a:rPr>
              <a:t>, </a:t>
            </a:r>
            <a:r>
              <a:rPr lang="ko-KR" altLang="en-US" b="1" dirty="0" smtClean="0">
                <a:hlinkClick r:id="rId5"/>
              </a:rPr>
              <a:t>우리 모두의 백과사전</a:t>
            </a:r>
            <a:endParaRPr lang="ko-KR" altLang="en-US" dirty="0" smtClean="0"/>
          </a:p>
          <a:p>
            <a:r>
              <a:rPr lang="ko-KR" altLang="en-US" dirty="0" smtClean="0"/>
              <a:t> </a:t>
            </a:r>
          </a:p>
          <a:p>
            <a:r>
              <a:rPr lang="ko-KR" altLang="en-US" b="1" dirty="0" smtClean="0">
                <a:hlinkClick r:id="rId6"/>
              </a:rPr>
              <a:t>학교도서관을 활용한 교과 연계 독서교육 </a:t>
            </a:r>
            <a:r>
              <a:rPr lang="en-US" altLang="ko-KR" b="1" dirty="0" smtClean="0">
                <a:hlinkClick r:id="rId6"/>
              </a:rPr>
              <a:t>- </a:t>
            </a:r>
            <a:r>
              <a:rPr lang="ko-KR" altLang="en-US" b="1" dirty="0" smtClean="0">
                <a:hlinkClick r:id="rId6"/>
              </a:rPr>
              <a:t>연구학교 네트워크</a:t>
            </a:r>
            <a:endParaRPr lang="ko-KR" altLang="en-US" dirty="0" smtClean="0"/>
          </a:p>
          <a:p>
            <a:r>
              <a:rPr lang="ko-KR" altLang="en-US" dirty="0" smtClean="0"/>
              <a:t>  </a:t>
            </a:r>
          </a:p>
          <a:p>
            <a:endParaRPr lang="ko-KR"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b="1" dirty="0" smtClean="0"/>
              <a:t/>
            </a:r>
            <a:br>
              <a:rPr lang="en-US" altLang="ko-KR" sz="2800" b="1" dirty="0" smtClean="0"/>
            </a:br>
            <a:r>
              <a:rPr lang="ko-KR" altLang="en-US" sz="2800" b="1" dirty="0" err="1" smtClean="0"/>
              <a:t>매경</a:t>
            </a:r>
            <a:r>
              <a:rPr lang="ko-KR" altLang="en-US" sz="2800" b="1" dirty="0" smtClean="0"/>
              <a:t> 교육키워드 </a:t>
            </a:r>
            <a:r>
              <a:rPr lang="en-US" altLang="ko-KR" sz="2800" b="1" dirty="0" smtClean="0"/>
              <a:t>10</a:t>
            </a:r>
            <a:r>
              <a:rPr lang="ko-KR" altLang="en-US" sz="2800" b="1" dirty="0" smtClean="0"/>
              <a:t>개</a:t>
            </a:r>
            <a:r>
              <a:rPr lang="ko-KR" altLang="en-US" sz="2800" dirty="0" smtClean="0"/>
              <a:t/>
            </a:r>
            <a:br>
              <a:rPr lang="ko-KR" altLang="en-US" sz="2800" dirty="0" smtClean="0"/>
            </a:br>
            <a:r>
              <a:rPr lang="en-US" altLang="ko-KR" sz="2800" b="1" dirty="0" smtClean="0"/>
              <a:t>&lt;</a:t>
            </a:r>
            <a:r>
              <a:rPr lang="ko-KR" altLang="en-US" sz="2800" b="1" dirty="0" smtClean="0"/>
              <a:t>교육희망은 현장에 있다 </a:t>
            </a:r>
            <a:br>
              <a:rPr lang="ko-KR" altLang="en-US"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altLang="ko-KR" b="1" dirty="0" smtClean="0">
                <a:hlinkClick r:id="rId2"/>
              </a:rPr>
              <a:t>8. THE SCIENCE : </a:t>
            </a:r>
            <a:r>
              <a:rPr lang="ko-KR" altLang="en-US" b="1" dirty="0" err="1" smtClean="0">
                <a:hlinkClick r:id="rId2"/>
              </a:rPr>
              <a:t>교과교실제</a:t>
            </a:r>
            <a:r>
              <a:rPr lang="ko-KR" altLang="en-US" b="1" dirty="0" smtClean="0">
                <a:hlinkClick r:id="rId2"/>
              </a:rPr>
              <a:t> </a:t>
            </a:r>
            <a:r>
              <a:rPr lang="en-US" altLang="ko-KR" b="1" dirty="0" smtClean="0">
                <a:hlinkClick r:id="rId2"/>
              </a:rPr>
              <a:t>'</a:t>
            </a:r>
            <a:r>
              <a:rPr lang="ko-KR" altLang="en-US" b="1" dirty="0" smtClean="0">
                <a:hlinkClick r:id="rId2"/>
              </a:rPr>
              <a:t>수학 교실</a:t>
            </a:r>
            <a:r>
              <a:rPr lang="en-US" altLang="ko-KR" b="1" dirty="0" smtClean="0">
                <a:hlinkClick r:id="rId2"/>
              </a:rPr>
              <a:t>' </a:t>
            </a:r>
            <a:r>
              <a:rPr lang="ko-KR" altLang="en-US" b="1" dirty="0" smtClean="0">
                <a:hlinkClick r:id="rId2"/>
              </a:rPr>
              <a:t>직접 가보니</a:t>
            </a:r>
            <a:endParaRPr lang="ko-KR" altLang="en-US" dirty="0" smtClean="0"/>
          </a:p>
          <a:p>
            <a:r>
              <a:rPr lang="ko-KR" altLang="en-US" dirty="0" smtClean="0"/>
              <a:t> </a:t>
            </a:r>
          </a:p>
          <a:p>
            <a:r>
              <a:rPr lang="ko-KR" altLang="en-US" b="1" dirty="0" smtClean="0">
                <a:hlinkClick r:id="rId3"/>
              </a:rPr>
              <a:t>쉬는 시간 뺏는 </a:t>
            </a:r>
            <a:r>
              <a:rPr lang="en-US" altLang="ko-KR" b="1" dirty="0" smtClean="0">
                <a:hlinkClick r:id="rId3"/>
              </a:rPr>
              <a:t>'</a:t>
            </a:r>
            <a:r>
              <a:rPr lang="ko-KR" altLang="en-US" b="1" dirty="0" err="1" smtClean="0">
                <a:hlinkClick r:id="rId3"/>
              </a:rPr>
              <a:t>교과교실제</a:t>
            </a:r>
            <a:r>
              <a:rPr lang="en-US" altLang="ko-KR" b="1" dirty="0" smtClean="0">
                <a:hlinkClick r:id="rId3"/>
              </a:rPr>
              <a:t>' </a:t>
            </a:r>
            <a:r>
              <a:rPr lang="ko-KR" altLang="en-US" b="1" dirty="0" smtClean="0">
                <a:hlinkClick r:id="rId3"/>
              </a:rPr>
              <a:t>학생들 반발 </a:t>
            </a:r>
            <a:r>
              <a:rPr lang="en-US" altLang="ko-KR" b="1" dirty="0" smtClean="0">
                <a:hlinkClick r:id="rId3"/>
              </a:rPr>
              <a:t>: </a:t>
            </a:r>
            <a:r>
              <a:rPr lang="ko-KR" altLang="en-US" b="1" dirty="0" smtClean="0">
                <a:hlinkClick r:id="rId3"/>
              </a:rPr>
              <a:t>교육 </a:t>
            </a:r>
            <a:r>
              <a:rPr lang="en-US" altLang="ko-KR" b="1" dirty="0" smtClean="0">
                <a:hlinkClick r:id="rId3"/>
              </a:rPr>
              <a:t>: </a:t>
            </a:r>
            <a:r>
              <a:rPr lang="ko-KR" altLang="en-US" b="1" dirty="0" smtClean="0">
                <a:hlinkClick r:id="rId3"/>
              </a:rPr>
              <a:t>사회 </a:t>
            </a:r>
            <a:r>
              <a:rPr lang="en-US" altLang="ko-KR" b="1" dirty="0" smtClean="0">
                <a:hlinkClick r:id="rId3"/>
              </a:rPr>
              <a:t>: </a:t>
            </a:r>
            <a:r>
              <a:rPr lang="ko-KR" altLang="en-US" b="1" dirty="0" smtClean="0">
                <a:hlinkClick r:id="rId3"/>
              </a:rPr>
              <a:t>뉴스 </a:t>
            </a:r>
            <a:r>
              <a:rPr lang="en-US" altLang="ko-KR" b="1" dirty="0" smtClean="0">
                <a:hlinkClick r:id="rId3"/>
              </a:rPr>
              <a:t>: </a:t>
            </a:r>
            <a:r>
              <a:rPr lang="ko-KR" altLang="en-US" b="1" dirty="0" err="1" smtClean="0">
                <a:hlinkClick r:id="rId3"/>
              </a:rPr>
              <a:t>한겨레</a:t>
            </a:r>
            <a:endParaRPr lang="ko-KR" altLang="en-US" dirty="0" smtClean="0"/>
          </a:p>
          <a:p>
            <a:r>
              <a:rPr lang="ko-KR" altLang="en-US" dirty="0" smtClean="0"/>
              <a:t> </a:t>
            </a:r>
          </a:p>
          <a:p>
            <a:r>
              <a:rPr lang="ko-KR" altLang="en-US" b="1" dirty="0" err="1" smtClean="0">
                <a:hlinkClick r:id="rId4"/>
              </a:rPr>
              <a:t>교과교실제</a:t>
            </a:r>
            <a:r>
              <a:rPr lang="ko-KR" altLang="en-US" b="1" dirty="0" smtClean="0">
                <a:hlinkClick r:id="rId4"/>
              </a:rPr>
              <a:t> </a:t>
            </a:r>
            <a:r>
              <a:rPr lang="en-US" altLang="ko-KR" b="1" dirty="0" smtClean="0">
                <a:hlinkClick r:id="rId4"/>
              </a:rPr>
              <a:t>- </a:t>
            </a:r>
            <a:r>
              <a:rPr lang="ko-KR" altLang="en-US" b="1" dirty="0" err="1" smtClean="0">
                <a:hlinkClick r:id="rId4"/>
              </a:rPr>
              <a:t>위키백과</a:t>
            </a:r>
            <a:r>
              <a:rPr lang="en-US" altLang="ko-KR" b="1" dirty="0" smtClean="0">
                <a:hlinkClick r:id="rId4"/>
              </a:rPr>
              <a:t>, </a:t>
            </a:r>
            <a:r>
              <a:rPr lang="ko-KR" altLang="en-US" b="1" dirty="0" smtClean="0">
                <a:hlinkClick r:id="rId4"/>
              </a:rPr>
              <a:t>우리 모두의 백과사전</a:t>
            </a:r>
            <a:endParaRPr lang="ko-KR" altLang="en-US" dirty="0" smtClean="0"/>
          </a:p>
          <a:p>
            <a:r>
              <a:rPr lang="ko-KR" altLang="en-US" dirty="0" smtClean="0"/>
              <a:t> </a:t>
            </a:r>
          </a:p>
          <a:p>
            <a:r>
              <a:rPr lang="ko-KR" altLang="en-US" b="1" dirty="0" err="1" smtClean="0">
                <a:hlinkClick r:id="rId5"/>
              </a:rPr>
              <a:t>美國中小學敎育的死結</a:t>
            </a:r>
            <a:r>
              <a:rPr lang="en-US" altLang="ko-KR" b="1" dirty="0" smtClean="0">
                <a:hlinkClick r:id="rId5"/>
              </a:rPr>
              <a:t>by </a:t>
            </a:r>
            <a:r>
              <a:rPr lang="ko-KR" altLang="en-US" b="1" dirty="0" smtClean="0">
                <a:hlinkClick r:id="rId5"/>
              </a:rPr>
              <a:t>沈實</a:t>
            </a:r>
            <a:r>
              <a:rPr lang="en-US" altLang="ko-KR" b="1" dirty="0" smtClean="0">
                <a:hlinkClick r:id="rId5"/>
              </a:rPr>
              <a:t>- </a:t>
            </a:r>
            <a:r>
              <a:rPr lang="ko-KR" altLang="en-US" b="1" dirty="0" smtClean="0">
                <a:hlinkClick r:id="rId5"/>
              </a:rPr>
              <a:t>焦點剪報</a:t>
            </a:r>
            <a:r>
              <a:rPr lang="en-US" altLang="ko-KR" b="1" dirty="0" smtClean="0">
                <a:hlinkClick r:id="rId5"/>
              </a:rPr>
              <a:t>- </a:t>
            </a:r>
            <a:r>
              <a:rPr lang="ko-KR" altLang="en-US" b="1" dirty="0" err="1" smtClean="0">
                <a:hlinkClick r:id="rId5"/>
              </a:rPr>
              <a:t>離教者之家</a:t>
            </a:r>
            <a:endParaRPr lang="ko-KR" altLang="en-US" dirty="0" smtClean="0"/>
          </a:p>
          <a:p>
            <a:r>
              <a:rPr lang="ko-KR" altLang="en-US" dirty="0" smtClean="0"/>
              <a:t> </a:t>
            </a:r>
          </a:p>
          <a:p>
            <a:r>
              <a:rPr lang="en-US" altLang="ko-KR" b="1" dirty="0" smtClean="0">
                <a:hlinkClick r:id="rId6"/>
              </a:rPr>
              <a:t>IDEA FACTORY :: </a:t>
            </a:r>
            <a:r>
              <a:rPr lang="ko-KR" altLang="en-US" b="1" dirty="0" smtClean="0">
                <a:hlinkClick r:id="rId6"/>
              </a:rPr>
              <a:t>공부의 재미를 찾아가는 </a:t>
            </a:r>
            <a:r>
              <a:rPr lang="en-US" altLang="ko-KR" b="1" dirty="0" smtClean="0">
                <a:hlinkClick r:id="rId6"/>
              </a:rPr>
              <a:t>'</a:t>
            </a:r>
            <a:r>
              <a:rPr lang="ko-KR" altLang="en-US" b="1" dirty="0" err="1" smtClean="0">
                <a:hlinkClick r:id="rId6"/>
              </a:rPr>
              <a:t>교과교실제</a:t>
            </a:r>
            <a:r>
              <a:rPr lang="en-US" altLang="ko-KR" b="1" dirty="0" smtClean="0">
                <a:hlinkClick r:id="rId6"/>
              </a:rPr>
              <a:t>'</a:t>
            </a:r>
            <a:endParaRPr lang="ko-KR" altLang="en-US" dirty="0" smtClean="0"/>
          </a:p>
          <a:p>
            <a:r>
              <a:rPr lang="ko-KR" altLang="en-US" dirty="0" smtClean="0"/>
              <a:t>  </a:t>
            </a:r>
          </a:p>
          <a:p>
            <a:endParaRPr lang="ko-KR"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400" b="1" dirty="0" err="1" smtClean="0"/>
              <a:t>매경</a:t>
            </a:r>
            <a:r>
              <a:rPr lang="ko-KR" altLang="en-US" sz="2400" b="1" dirty="0" smtClean="0"/>
              <a:t> 교육키워드 </a:t>
            </a:r>
            <a:r>
              <a:rPr lang="en-US" altLang="ko-KR" sz="2400" b="1" dirty="0" smtClean="0"/>
              <a:t>10</a:t>
            </a:r>
            <a:r>
              <a:rPr lang="ko-KR" altLang="en-US" sz="2400" b="1" dirty="0" smtClean="0"/>
              <a:t>개</a:t>
            </a:r>
            <a:r>
              <a:rPr lang="ko-KR" altLang="en-US" sz="2400" dirty="0" smtClean="0"/>
              <a:t/>
            </a:r>
            <a:br>
              <a:rPr lang="ko-KR" altLang="en-US" sz="2400" dirty="0" smtClean="0"/>
            </a:br>
            <a:r>
              <a:rPr lang="en-US" altLang="ko-KR" sz="2400" b="1" dirty="0" smtClean="0"/>
              <a:t>&lt;</a:t>
            </a:r>
            <a:r>
              <a:rPr lang="ko-KR" altLang="en-US" sz="2400" b="1" dirty="0" smtClean="0"/>
              <a:t>교육희망은 현장에 있다</a:t>
            </a:r>
            <a:endParaRPr lang="ko-KR" altLang="en-US" sz="24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altLang="ko-KR" b="1" dirty="0" smtClean="0">
                <a:hlinkClick r:id="rId2"/>
              </a:rPr>
              <a:t>9. '</a:t>
            </a:r>
            <a:r>
              <a:rPr lang="ko-KR" altLang="en-US" b="1" dirty="0" smtClean="0">
                <a:hlinkClick r:id="rId2"/>
              </a:rPr>
              <a:t>학력 </a:t>
            </a:r>
            <a:r>
              <a:rPr lang="en-US" altLang="ko-KR" b="1" dirty="0" smtClean="0">
                <a:hlinkClick r:id="rId2"/>
              </a:rPr>
              <a:t>1</a:t>
            </a:r>
            <a:r>
              <a:rPr lang="ko-KR" altLang="en-US" b="1" dirty="0" smtClean="0">
                <a:hlinkClick r:id="rId2"/>
              </a:rPr>
              <a:t>위</a:t>
            </a:r>
            <a:r>
              <a:rPr lang="en-US" altLang="ko-KR" b="1" dirty="0" smtClean="0">
                <a:hlinkClick r:id="rId2"/>
              </a:rPr>
              <a:t>' </a:t>
            </a:r>
            <a:r>
              <a:rPr lang="ko-KR" altLang="en-US" b="1" dirty="0" smtClean="0">
                <a:hlinkClick r:id="rId2"/>
              </a:rPr>
              <a:t>핀란드</a:t>
            </a:r>
            <a:r>
              <a:rPr lang="en-US" altLang="ko-KR" b="1" dirty="0" smtClean="0">
                <a:hlinkClick r:id="rId2"/>
              </a:rPr>
              <a:t>, </a:t>
            </a:r>
            <a:r>
              <a:rPr lang="ko-KR" altLang="en-US" b="1" dirty="0" smtClean="0">
                <a:hlinkClick r:id="rId2"/>
              </a:rPr>
              <a:t>비결은 </a:t>
            </a:r>
            <a:r>
              <a:rPr lang="en-US" altLang="ko-KR" b="1" dirty="0" smtClean="0">
                <a:hlinkClick r:id="rId2"/>
              </a:rPr>
              <a:t>'</a:t>
            </a:r>
            <a:r>
              <a:rPr lang="ko-KR" altLang="en-US" b="1" dirty="0" smtClean="0">
                <a:hlinkClick r:id="rId2"/>
              </a:rPr>
              <a:t>수준별 수업</a:t>
            </a:r>
            <a:r>
              <a:rPr lang="en-US" altLang="ko-KR" b="1" dirty="0" smtClean="0">
                <a:hlinkClick r:id="rId2"/>
              </a:rPr>
              <a:t>' - 1</a:t>
            </a:r>
            <a:r>
              <a:rPr lang="ko-KR" altLang="en-US" b="1" dirty="0" smtClean="0">
                <a:hlinkClick r:id="rId2"/>
              </a:rPr>
              <a:t>등 인터넷뉴스 </a:t>
            </a:r>
            <a:r>
              <a:rPr lang="ko-KR" altLang="en-US" b="1" dirty="0" err="1" smtClean="0">
                <a:hlinkClick r:id="rId2"/>
              </a:rPr>
              <a:t>조선닷컴</a:t>
            </a:r>
            <a:endParaRPr lang="ko-KR" altLang="en-US" dirty="0" smtClean="0"/>
          </a:p>
          <a:p>
            <a:r>
              <a:rPr lang="ko-KR" altLang="en-US" dirty="0" smtClean="0"/>
              <a:t> </a:t>
            </a:r>
          </a:p>
          <a:p>
            <a:r>
              <a:rPr lang="ko-KR" altLang="en-US" b="1" dirty="0" smtClean="0">
                <a:hlinkClick r:id="rId3"/>
              </a:rPr>
              <a:t>수준별수업 </a:t>
            </a:r>
            <a:r>
              <a:rPr lang="en-US" altLang="ko-KR" b="1" dirty="0" smtClean="0">
                <a:hlinkClick r:id="rId3"/>
              </a:rPr>
              <a:t>- KICE </a:t>
            </a:r>
            <a:r>
              <a:rPr lang="ko-KR" altLang="en-US" b="1" dirty="0" smtClean="0">
                <a:hlinkClick r:id="rId3"/>
              </a:rPr>
              <a:t>교수학습개발센터</a:t>
            </a:r>
            <a:endParaRPr lang="ko-KR" altLang="en-US" dirty="0" smtClean="0"/>
          </a:p>
          <a:p>
            <a:r>
              <a:rPr lang="ko-KR" altLang="en-US" dirty="0" smtClean="0"/>
              <a:t> </a:t>
            </a:r>
          </a:p>
          <a:p>
            <a:r>
              <a:rPr lang="en-US" altLang="ko-KR" b="1" dirty="0" smtClean="0">
                <a:hlinkClick r:id="rId4"/>
              </a:rPr>
              <a:t>'</a:t>
            </a:r>
            <a:r>
              <a:rPr lang="ko-KR" altLang="en-US" b="1" dirty="0" smtClean="0">
                <a:hlinkClick r:id="rId4"/>
              </a:rPr>
              <a:t>수준별 수업</a:t>
            </a:r>
            <a:r>
              <a:rPr lang="en-US" altLang="ko-KR" b="1" dirty="0" smtClean="0">
                <a:hlinkClick r:id="rId4"/>
              </a:rPr>
              <a:t>' </a:t>
            </a:r>
            <a:r>
              <a:rPr lang="ko-KR" altLang="en-US" b="1" dirty="0" smtClean="0">
                <a:hlinkClick r:id="rId4"/>
              </a:rPr>
              <a:t>좋을까</a:t>
            </a:r>
            <a:r>
              <a:rPr lang="en-US" altLang="ko-KR" b="1" dirty="0" smtClean="0">
                <a:hlinkClick r:id="rId4"/>
              </a:rPr>
              <a:t>, </a:t>
            </a:r>
            <a:r>
              <a:rPr lang="ko-KR" altLang="en-US" b="1" dirty="0" smtClean="0">
                <a:hlinkClick r:id="rId4"/>
              </a:rPr>
              <a:t>나쁠까</a:t>
            </a:r>
            <a:r>
              <a:rPr lang="en-US" altLang="ko-KR" b="1" dirty="0" smtClean="0">
                <a:hlinkClick r:id="rId4"/>
              </a:rPr>
              <a:t>['</a:t>
            </a:r>
            <a:r>
              <a:rPr lang="ko-KR" altLang="en-US" b="1" dirty="0" err="1" smtClean="0">
                <a:hlinkClick r:id="rId4"/>
              </a:rPr>
              <a:t>주간동아</a:t>
            </a:r>
            <a:r>
              <a:rPr lang="en-US" altLang="ko-KR" b="1" dirty="0" smtClean="0">
                <a:hlinkClick r:id="rId4"/>
              </a:rPr>
              <a:t>'</a:t>
            </a:r>
            <a:r>
              <a:rPr lang="ko-KR" altLang="en-US" b="1" dirty="0" smtClean="0">
                <a:hlinkClick r:id="rId4"/>
              </a:rPr>
              <a:t>로 배우는 시사논술 </a:t>
            </a:r>
            <a:endParaRPr lang="ko-KR" altLang="en-US" dirty="0" smtClean="0"/>
          </a:p>
          <a:p>
            <a:r>
              <a:rPr lang="ko-KR" altLang="en-US" dirty="0" smtClean="0"/>
              <a:t> </a:t>
            </a:r>
          </a:p>
          <a:p>
            <a:r>
              <a:rPr lang="ko-KR" altLang="en-US" b="1" dirty="0" err="1" smtClean="0">
                <a:hlinkClick r:id="rId5"/>
              </a:rPr>
              <a:t>룩스</a:t>
            </a:r>
            <a:r>
              <a:rPr lang="ko-KR" altLang="en-US" b="1" dirty="0" smtClean="0">
                <a:hlinkClick r:id="rId5"/>
              </a:rPr>
              <a:t> </a:t>
            </a:r>
            <a:r>
              <a:rPr lang="en-US" altLang="ko-KR" b="1" dirty="0" smtClean="0">
                <a:hlinkClick r:id="rId5"/>
              </a:rPr>
              <a:t>in </a:t>
            </a:r>
            <a:r>
              <a:rPr lang="ko-KR" altLang="en-US" b="1" dirty="0" smtClean="0">
                <a:hlinkClick r:id="rId5"/>
              </a:rPr>
              <a:t>역사</a:t>
            </a:r>
            <a:r>
              <a:rPr lang="en-US" altLang="ko-KR" b="1" dirty="0" smtClean="0">
                <a:hlinkClick r:id="rId5"/>
              </a:rPr>
              <a:t>, </a:t>
            </a:r>
            <a:r>
              <a:rPr lang="ko-KR" altLang="en-US" b="1" dirty="0" err="1" smtClean="0">
                <a:hlinkClick r:id="rId5"/>
              </a:rPr>
              <a:t>독일편</a:t>
            </a:r>
            <a:r>
              <a:rPr lang="ko-KR" altLang="en-US" b="1" dirty="0" smtClean="0">
                <a:hlinkClick r:id="rId5"/>
              </a:rPr>
              <a:t> </a:t>
            </a:r>
            <a:r>
              <a:rPr lang="en-US" altLang="ko-KR" b="1" dirty="0" smtClean="0">
                <a:hlinkClick r:id="rId5"/>
              </a:rPr>
              <a:t>:: '</a:t>
            </a:r>
            <a:r>
              <a:rPr lang="ko-KR" altLang="en-US" b="1" dirty="0" err="1" smtClean="0">
                <a:hlinkClick r:id="rId5"/>
              </a:rPr>
              <a:t>우열반</a:t>
            </a:r>
            <a:r>
              <a:rPr lang="en-US" altLang="ko-KR" b="1" dirty="0" smtClean="0">
                <a:hlinkClick r:id="rId5"/>
              </a:rPr>
              <a:t>'</a:t>
            </a:r>
            <a:r>
              <a:rPr lang="ko-KR" altLang="en-US" b="1" dirty="0" smtClean="0">
                <a:hlinkClick r:id="rId5"/>
              </a:rPr>
              <a:t>과 </a:t>
            </a:r>
            <a:r>
              <a:rPr lang="en-US" altLang="ko-KR" b="1" dirty="0" smtClean="0">
                <a:hlinkClick r:id="rId5"/>
              </a:rPr>
              <a:t>'</a:t>
            </a:r>
            <a:r>
              <a:rPr lang="ko-KR" altLang="en-US" b="1" dirty="0" smtClean="0">
                <a:hlinkClick r:id="rId5"/>
              </a:rPr>
              <a:t>수준별 수업</a:t>
            </a:r>
            <a:r>
              <a:rPr lang="en-US" altLang="ko-KR" b="1" dirty="0" smtClean="0">
                <a:hlinkClick r:id="rId5"/>
              </a:rPr>
              <a:t>'</a:t>
            </a:r>
            <a:r>
              <a:rPr lang="ko-KR" altLang="en-US" b="1" dirty="0" smtClean="0">
                <a:hlinkClick r:id="rId5"/>
              </a:rPr>
              <a:t>은 어떻게 다를까</a:t>
            </a:r>
            <a:r>
              <a:rPr lang="en-US" altLang="ko-KR" b="1" dirty="0" smtClean="0">
                <a:hlinkClick r:id="rId5"/>
              </a:rPr>
              <a:t>?</a:t>
            </a:r>
            <a:endParaRPr lang="ko-KR" altLang="en-US" dirty="0" smtClean="0"/>
          </a:p>
          <a:p>
            <a:r>
              <a:rPr lang="ko-KR" altLang="en-US" dirty="0" smtClean="0"/>
              <a:t> </a:t>
            </a:r>
          </a:p>
          <a:p>
            <a:r>
              <a:rPr lang="ko-KR" altLang="en-US" b="1" dirty="0" smtClean="0">
                <a:hlinkClick r:id="rId6"/>
              </a:rPr>
              <a:t>전교조전국수학교사회 수준별수업반대투쟁</a:t>
            </a:r>
            <a:endParaRPr lang="ko-KR" altLang="en-US" dirty="0" smtClean="0"/>
          </a:p>
          <a:p>
            <a:r>
              <a:rPr lang="ko-KR" altLang="en-US" dirty="0" smtClean="0"/>
              <a:t>  </a:t>
            </a:r>
          </a:p>
          <a:p>
            <a:endParaRPr lang="ko-KR"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b="1" dirty="0" smtClean="0"/>
              <a:t/>
            </a:r>
            <a:br>
              <a:rPr lang="en-US" altLang="ko-KR" sz="2800" b="1" dirty="0" smtClean="0"/>
            </a:br>
            <a:r>
              <a:rPr lang="ko-KR" altLang="en-US" sz="2800" b="1" dirty="0" err="1" smtClean="0"/>
              <a:t>매경</a:t>
            </a:r>
            <a:r>
              <a:rPr lang="ko-KR" altLang="en-US" sz="2800" b="1" dirty="0" smtClean="0"/>
              <a:t> 교육키워드 </a:t>
            </a:r>
            <a:r>
              <a:rPr lang="en-US" altLang="ko-KR" sz="2800" b="1" dirty="0" smtClean="0"/>
              <a:t>10</a:t>
            </a:r>
            <a:r>
              <a:rPr lang="ko-KR" altLang="en-US" sz="2800" b="1" dirty="0" smtClean="0"/>
              <a:t>개</a:t>
            </a:r>
            <a:r>
              <a:rPr lang="ko-KR" altLang="en-US" sz="2800" dirty="0" smtClean="0"/>
              <a:t/>
            </a:r>
            <a:br>
              <a:rPr lang="ko-KR" altLang="en-US" sz="2800" dirty="0" smtClean="0"/>
            </a:br>
            <a:r>
              <a:rPr lang="en-US" altLang="ko-KR" sz="2800" b="1" dirty="0" smtClean="0"/>
              <a:t>&lt;</a:t>
            </a:r>
            <a:r>
              <a:rPr lang="ko-KR" altLang="en-US" sz="2800" b="1" dirty="0" smtClean="0"/>
              <a:t>교육희망은 현장에 있다 </a:t>
            </a:r>
            <a:br>
              <a:rPr lang="ko-KR" altLang="en-US"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en-US" altLang="ko-KR" b="1" dirty="0" smtClean="0">
                <a:hlinkClick r:id="rId2"/>
              </a:rPr>
              <a:t>10.</a:t>
            </a:r>
            <a:r>
              <a:rPr lang="ko-KR" altLang="en-US" b="1" dirty="0" smtClean="0">
                <a:hlinkClick r:id="rId2"/>
              </a:rPr>
              <a:t>교육희망네트워크 </a:t>
            </a:r>
            <a:r>
              <a:rPr lang="en-US" altLang="ko-KR" b="1" dirty="0" smtClean="0">
                <a:hlinkClick r:id="rId2"/>
              </a:rPr>
              <a:t>| </a:t>
            </a:r>
            <a:r>
              <a:rPr lang="en-US" altLang="ko-KR" b="1" dirty="0" err="1" smtClean="0">
                <a:hlinkClick r:id="rId2"/>
              </a:rPr>
              <a:t>Daum</a:t>
            </a:r>
            <a:r>
              <a:rPr lang="en-US" altLang="ko-KR" b="1" dirty="0" smtClean="0">
                <a:hlinkClick r:id="rId2"/>
              </a:rPr>
              <a:t> </a:t>
            </a:r>
            <a:r>
              <a:rPr lang="ko-KR" altLang="en-US" b="1" dirty="0" smtClean="0">
                <a:hlinkClick r:id="rId2"/>
              </a:rPr>
              <a:t>카페</a:t>
            </a:r>
            <a:endParaRPr lang="ko-KR" altLang="en-US" dirty="0" smtClean="0"/>
          </a:p>
          <a:p>
            <a:r>
              <a:rPr lang="ko-KR" altLang="en-US" b="1" dirty="0" smtClean="0"/>
              <a:t> </a:t>
            </a:r>
            <a:endParaRPr lang="ko-KR" altLang="en-US" dirty="0" smtClean="0"/>
          </a:p>
          <a:p>
            <a:r>
              <a:rPr lang="ko-KR" altLang="en-US" b="1" dirty="0" smtClean="0">
                <a:hlinkClick r:id="rId3"/>
              </a:rPr>
              <a:t>마을공동체교육연구소</a:t>
            </a:r>
            <a:endParaRPr lang="ko-KR" altLang="en-US" dirty="0" smtClean="0"/>
          </a:p>
          <a:p>
            <a:r>
              <a:rPr lang="ko-KR" altLang="en-US" b="1" dirty="0" smtClean="0"/>
              <a:t> </a:t>
            </a:r>
            <a:endParaRPr lang="ko-KR" altLang="en-US" dirty="0" smtClean="0"/>
          </a:p>
          <a:p>
            <a:r>
              <a:rPr lang="ko-KR" altLang="en-US" b="1" dirty="0" smtClean="0">
                <a:hlinkClick r:id="rId4"/>
              </a:rPr>
              <a:t>미디어교육 연구소</a:t>
            </a:r>
            <a:endParaRPr lang="ko-KR" altLang="en-US" dirty="0" smtClean="0"/>
          </a:p>
          <a:p>
            <a:r>
              <a:rPr lang="ko-KR" altLang="en-US" b="1" dirty="0" smtClean="0"/>
              <a:t> </a:t>
            </a:r>
            <a:endParaRPr lang="ko-KR" altLang="en-US" dirty="0" smtClean="0"/>
          </a:p>
          <a:p>
            <a:r>
              <a:rPr lang="ko-KR" altLang="en-US" b="1" dirty="0" smtClean="0">
                <a:hlinkClick r:id="rId5"/>
              </a:rPr>
              <a:t>한국미디어 학교</a:t>
            </a:r>
            <a:endParaRPr lang="ko-KR" altLang="en-US" dirty="0" smtClean="0"/>
          </a:p>
          <a:p>
            <a:r>
              <a:rPr lang="ko-KR" altLang="en-US" b="1" dirty="0" smtClean="0"/>
              <a:t> </a:t>
            </a:r>
            <a:endParaRPr lang="ko-KR" altLang="en-US" dirty="0" smtClean="0"/>
          </a:p>
          <a:p>
            <a:r>
              <a:rPr lang="ko-KR" altLang="en-US" b="1" dirty="0" smtClean="0">
                <a:hlinkClick r:id="rId6"/>
              </a:rPr>
              <a:t>미디어교육연구소 </a:t>
            </a:r>
            <a:r>
              <a:rPr lang="en-US" altLang="ko-KR" b="1" dirty="0" smtClean="0">
                <a:hlinkClick r:id="rId6"/>
              </a:rPr>
              <a:t>::</a:t>
            </a:r>
            <a:endParaRPr lang="ko-KR" altLang="en-US" dirty="0" smtClean="0"/>
          </a:p>
          <a:p>
            <a:r>
              <a:rPr lang="ko-KR" altLang="en-US" b="1" dirty="0" smtClean="0"/>
              <a:t> </a:t>
            </a:r>
            <a:endParaRPr lang="ko-KR" altLang="en-US" dirty="0" smtClean="0"/>
          </a:p>
          <a:p>
            <a:r>
              <a:rPr lang="ko-KR" altLang="en-US" b="1" dirty="0" smtClean="0"/>
              <a:t> </a:t>
            </a:r>
            <a:endParaRPr lang="ko-KR" altLang="en-US" dirty="0" smtClean="0"/>
          </a:p>
          <a:p>
            <a:r>
              <a:rPr lang="ko-KR" altLang="en-US" b="1" dirty="0" smtClean="0">
                <a:hlinkClick r:id="rId7"/>
              </a:rPr>
              <a:t>생태 </a:t>
            </a:r>
            <a:r>
              <a:rPr lang="en-US" altLang="ko-KR" b="1" dirty="0" smtClean="0">
                <a:hlinkClick r:id="rId7"/>
              </a:rPr>
              <a:t>&gt; </a:t>
            </a:r>
            <a:r>
              <a:rPr lang="ko-KR" altLang="en-US" b="1" dirty="0" smtClean="0">
                <a:hlinkClick r:id="rId7"/>
              </a:rPr>
              <a:t>생태교육자료실 </a:t>
            </a:r>
            <a:r>
              <a:rPr lang="en-US" altLang="ko-KR" b="1" dirty="0" smtClean="0">
                <a:hlinkClick r:id="rId7"/>
              </a:rPr>
              <a:t>&gt; </a:t>
            </a:r>
            <a:r>
              <a:rPr lang="ko-KR" altLang="en-US" b="1" dirty="0" smtClean="0">
                <a:hlinkClick r:id="rId7"/>
              </a:rPr>
              <a:t>공동체를 살리는 생활 속의 환경 교육</a:t>
            </a:r>
            <a:endParaRPr lang="ko-KR" altLang="en-US" dirty="0" smtClean="0"/>
          </a:p>
          <a:p>
            <a:r>
              <a:rPr lang="ko-KR" altLang="en-US" b="1" dirty="0" smtClean="0"/>
              <a:t> </a:t>
            </a:r>
            <a:endParaRPr lang="ko-KR" altLang="en-US" dirty="0" smtClean="0"/>
          </a:p>
          <a:p>
            <a:r>
              <a:rPr lang="ko-KR" altLang="en-US" b="1" dirty="0" smtClean="0">
                <a:hlinkClick r:id="rId8"/>
              </a:rPr>
              <a:t>학교 울타리 넘어 </a:t>
            </a:r>
            <a:r>
              <a:rPr lang="en-US" altLang="ko-KR" b="1" dirty="0" smtClean="0">
                <a:hlinkClick r:id="rId8"/>
              </a:rPr>
              <a:t>'</a:t>
            </a:r>
            <a:r>
              <a:rPr lang="ko-KR" altLang="en-US" b="1" dirty="0" smtClean="0">
                <a:hlinkClick r:id="rId8"/>
              </a:rPr>
              <a:t>행복한 마을</a:t>
            </a:r>
            <a:r>
              <a:rPr lang="en-US" altLang="ko-KR" b="1" dirty="0" smtClean="0">
                <a:hlinkClick r:id="rId8"/>
              </a:rPr>
              <a:t>' </a:t>
            </a:r>
            <a:r>
              <a:rPr lang="ko-KR" altLang="en-US" b="1" dirty="0" smtClean="0">
                <a:hlinkClick r:id="rId8"/>
              </a:rPr>
              <a:t>가꿔요</a:t>
            </a:r>
            <a:r>
              <a:rPr lang="en-US" altLang="ko-KR" b="1" dirty="0" smtClean="0">
                <a:hlinkClick r:id="rId8"/>
              </a:rPr>
              <a:t>( </a:t>
            </a:r>
            <a:r>
              <a:rPr lang="ko-KR" altLang="en-US" b="1" dirty="0" err="1" smtClean="0">
                <a:hlinkClick r:id="rId8"/>
              </a:rPr>
              <a:t>간디교육연구소</a:t>
            </a:r>
            <a:r>
              <a:rPr lang="ko-KR" altLang="en-US" b="1" dirty="0" smtClean="0">
                <a:hlinkClick r:id="rId8"/>
              </a:rPr>
              <a:t> </a:t>
            </a:r>
            <a:r>
              <a:rPr lang="en-US" altLang="ko-KR" b="1" dirty="0" smtClean="0">
                <a:hlinkClick r:id="rId8"/>
              </a:rPr>
              <a:t>)</a:t>
            </a:r>
            <a:endParaRPr lang="ko-KR" altLang="en-US" dirty="0" smtClean="0"/>
          </a:p>
          <a:p>
            <a:r>
              <a:rPr lang="ko-KR" altLang="en-US" b="1" dirty="0" smtClean="0"/>
              <a:t> </a:t>
            </a:r>
            <a:endParaRPr lang="ko-KR" altLang="en-US" dirty="0" smtClean="0"/>
          </a:p>
          <a:p>
            <a:r>
              <a:rPr lang="ko-KR" altLang="en-US" b="1" dirty="0" smtClean="0"/>
              <a:t>  </a:t>
            </a:r>
          </a:p>
          <a:p>
            <a:endParaRPr lang="ko-KR"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b="1" dirty="0" err="1" smtClean="0"/>
              <a:t>매경</a:t>
            </a:r>
            <a:r>
              <a:rPr lang="ko-KR" altLang="en-US" sz="2800" b="1" dirty="0" smtClean="0"/>
              <a:t> 교육키워드 </a:t>
            </a:r>
            <a:r>
              <a:rPr lang="en-US" altLang="ko-KR" sz="2800" b="1" dirty="0" smtClean="0"/>
              <a:t>10</a:t>
            </a:r>
            <a:r>
              <a:rPr lang="ko-KR" altLang="en-US" sz="2800" b="1" dirty="0" smtClean="0"/>
              <a:t>개</a:t>
            </a:r>
            <a:r>
              <a:rPr lang="ko-KR" altLang="en-US" sz="2800" dirty="0" smtClean="0"/>
              <a:t/>
            </a:r>
            <a:br>
              <a:rPr lang="ko-KR" altLang="en-US" sz="2800" dirty="0" smtClean="0"/>
            </a:br>
            <a:r>
              <a:rPr lang="en-US" altLang="ko-KR" sz="2800" b="1" dirty="0" smtClean="0"/>
              <a:t>&lt;</a:t>
            </a:r>
            <a:r>
              <a:rPr lang="ko-KR" altLang="en-US" sz="2800" b="1" dirty="0" smtClean="0"/>
              <a:t>교육희망은 현장에 있다</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ko-KR" altLang="en-US" b="1" dirty="0" smtClean="0">
                <a:hlinkClick r:id="rId2"/>
              </a:rPr>
              <a:t>한국지역사회교육협의회</a:t>
            </a:r>
            <a:endParaRPr lang="ko-KR" altLang="en-US" dirty="0" smtClean="0"/>
          </a:p>
          <a:p>
            <a:r>
              <a:rPr lang="ko-KR" altLang="en-US" b="1" dirty="0" smtClean="0"/>
              <a:t> </a:t>
            </a:r>
            <a:endParaRPr lang="ko-KR" altLang="en-US" dirty="0" smtClean="0"/>
          </a:p>
          <a:p>
            <a:r>
              <a:rPr lang="ko-KR" altLang="en-US" b="1" dirty="0" smtClean="0">
                <a:hlinkClick r:id="rId3"/>
              </a:rPr>
              <a:t>전문인력과 </a:t>
            </a:r>
            <a:r>
              <a:rPr lang="en-US" altLang="ko-KR" b="1" dirty="0" smtClean="0">
                <a:hlinkClick r:id="rId3"/>
              </a:rPr>
              <a:t>- </a:t>
            </a:r>
            <a:r>
              <a:rPr lang="ko-KR" altLang="en-US" b="1" dirty="0" smtClean="0">
                <a:hlinkClick r:id="rId3"/>
              </a:rPr>
              <a:t>한국양성평등교육진흥원</a:t>
            </a:r>
            <a:endParaRPr lang="ko-KR" altLang="en-US" dirty="0" smtClean="0"/>
          </a:p>
          <a:p>
            <a:r>
              <a:rPr lang="ko-KR" altLang="en-US" b="1" dirty="0" smtClean="0"/>
              <a:t> </a:t>
            </a:r>
            <a:endParaRPr lang="ko-KR" altLang="en-US" dirty="0" smtClean="0"/>
          </a:p>
          <a:p>
            <a:r>
              <a:rPr lang="ko-KR" altLang="en-US" b="1" dirty="0" smtClean="0">
                <a:hlinkClick r:id="rId4"/>
              </a:rPr>
              <a:t>절망의 벽을 넘어 희망의 교육으로</a:t>
            </a:r>
            <a:r>
              <a:rPr lang="en-US" altLang="ko-KR" b="1" dirty="0" smtClean="0">
                <a:hlinkClick r:id="rId4"/>
              </a:rPr>
              <a:t>!</a:t>
            </a:r>
            <a:endParaRPr lang="ko-KR" altLang="en-US" dirty="0" smtClean="0"/>
          </a:p>
          <a:p>
            <a:r>
              <a:rPr lang="ko-KR" altLang="en-US" b="1" dirty="0" smtClean="0"/>
              <a:t> </a:t>
            </a:r>
            <a:endParaRPr lang="ko-KR" altLang="en-US" dirty="0" smtClean="0"/>
          </a:p>
          <a:p>
            <a:r>
              <a:rPr lang="ko-KR" altLang="en-US" b="1" dirty="0" smtClean="0">
                <a:hlinkClick r:id="rId5"/>
              </a:rPr>
              <a:t>희망 씨앗 뿌리는 북유럽 교육 전도사 </a:t>
            </a:r>
            <a:r>
              <a:rPr lang="en-US" altLang="ko-KR" b="1" dirty="0" smtClean="0">
                <a:hlinkClick r:id="rId5"/>
              </a:rPr>
              <a:t>- </a:t>
            </a:r>
            <a:r>
              <a:rPr lang="ko-KR" altLang="en-US" b="1" dirty="0" smtClean="0">
                <a:hlinkClick r:id="rId5"/>
              </a:rPr>
              <a:t>시사</a:t>
            </a:r>
            <a:r>
              <a:rPr lang="en-US" altLang="ko-KR" b="1" dirty="0" smtClean="0">
                <a:hlinkClick r:id="rId5"/>
              </a:rPr>
              <a:t>IN Live</a:t>
            </a:r>
            <a:endParaRPr lang="ko-KR" altLang="en-US" dirty="0" smtClean="0"/>
          </a:p>
          <a:p>
            <a:r>
              <a:rPr lang="ko-KR" altLang="en-US" b="1" dirty="0" smtClean="0"/>
              <a:t> </a:t>
            </a:r>
            <a:endParaRPr lang="ko-KR" altLang="en-US" dirty="0" smtClean="0"/>
          </a:p>
          <a:p>
            <a:r>
              <a:rPr lang="ko-KR" altLang="en-US" b="1" dirty="0" smtClean="0">
                <a:hlinkClick r:id="rId6"/>
              </a:rPr>
              <a:t>청소년운동 </a:t>
            </a:r>
            <a:r>
              <a:rPr lang="en-US" altLang="ko-KR" b="1" dirty="0" smtClean="0">
                <a:hlinkClick r:id="rId6"/>
              </a:rPr>
              <a:t>- </a:t>
            </a:r>
            <a:r>
              <a:rPr lang="ko-KR" altLang="en-US" b="1" dirty="0" smtClean="0">
                <a:hlinkClick r:id="rId6"/>
              </a:rPr>
              <a:t>교육희망네트워크 </a:t>
            </a:r>
            <a:r>
              <a:rPr lang="en-US" altLang="ko-KR" b="1" dirty="0" smtClean="0">
                <a:hlinkClick r:id="rId6"/>
              </a:rPr>
              <a:t>10</a:t>
            </a:r>
            <a:r>
              <a:rPr lang="ko-KR" altLang="en-US" b="1" dirty="0" err="1" smtClean="0">
                <a:hlinkClick r:id="rId6"/>
              </a:rPr>
              <a:t>대과제</a:t>
            </a:r>
            <a:endParaRPr lang="ko-KR" altLang="en-US" dirty="0" smtClean="0"/>
          </a:p>
          <a:p>
            <a:r>
              <a:rPr lang="ko-KR" altLang="en-US" b="1" dirty="0" smtClean="0"/>
              <a:t> </a:t>
            </a:r>
            <a:endParaRPr lang="ko-KR" altLang="en-US" dirty="0" smtClean="0"/>
          </a:p>
          <a:p>
            <a:r>
              <a:rPr lang="ko-KR" altLang="en-US" b="1" dirty="0" err="1" smtClean="0">
                <a:hlinkClick r:id="rId7"/>
              </a:rPr>
              <a:t>풀뿌리</a:t>
            </a:r>
            <a:r>
              <a:rPr lang="ko-KR" altLang="en-US" b="1" dirty="0" smtClean="0">
                <a:hlinkClick r:id="rId7"/>
              </a:rPr>
              <a:t> 연대로 교육패러다임 바꾼다 </a:t>
            </a:r>
            <a:r>
              <a:rPr lang="en-US" altLang="ko-KR" b="1" dirty="0" smtClean="0">
                <a:hlinkClick r:id="rId7"/>
              </a:rPr>
              <a:t>- </a:t>
            </a:r>
            <a:r>
              <a:rPr lang="ko-KR" altLang="en-US" b="1" dirty="0" smtClean="0">
                <a:hlinkClick r:id="rId7"/>
              </a:rPr>
              <a:t>교육희망 기사게시판 </a:t>
            </a:r>
          </a:p>
          <a:p>
            <a:endParaRPr lang="ko-KR"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b="1" dirty="0" err="1" smtClean="0"/>
              <a:t>매경</a:t>
            </a:r>
            <a:r>
              <a:rPr lang="ko-KR" altLang="en-US" sz="2800" b="1" dirty="0" smtClean="0"/>
              <a:t> 교육키워드 </a:t>
            </a:r>
            <a:r>
              <a:rPr lang="en-US" altLang="ko-KR" sz="2800" b="1" dirty="0" smtClean="0"/>
              <a:t>10</a:t>
            </a:r>
            <a:r>
              <a:rPr lang="ko-KR" altLang="en-US" sz="2800" b="1" dirty="0" smtClean="0"/>
              <a:t>개</a:t>
            </a:r>
            <a:r>
              <a:rPr lang="ko-KR" altLang="en-US" sz="2800" dirty="0" smtClean="0"/>
              <a:t/>
            </a:r>
            <a:br>
              <a:rPr lang="ko-KR" altLang="en-US" sz="2800" dirty="0" smtClean="0"/>
            </a:br>
            <a:r>
              <a:rPr lang="en-US" altLang="ko-KR" sz="2800" b="1" dirty="0" smtClean="0"/>
              <a:t>&lt;</a:t>
            </a:r>
            <a:r>
              <a:rPr lang="ko-KR" altLang="en-US" sz="2800" b="1" dirty="0" smtClean="0"/>
              <a:t>교육희망은 현장에 있다</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en-US" altLang="ko-KR" b="1" dirty="0" smtClean="0">
                <a:hlinkClick r:id="rId2"/>
              </a:rPr>
              <a:t>NO.1 </a:t>
            </a:r>
            <a:r>
              <a:rPr lang="ko-KR" altLang="en-US" b="1" dirty="0" smtClean="0">
                <a:hlinkClick r:id="rId2"/>
              </a:rPr>
              <a:t>경제포털 </a:t>
            </a:r>
            <a:r>
              <a:rPr lang="en-US" altLang="ko-KR" b="1" dirty="0" smtClean="0">
                <a:hlinkClick r:id="rId2"/>
              </a:rPr>
              <a:t>:: </a:t>
            </a:r>
            <a:r>
              <a:rPr lang="ko-KR" altLang="en-US" b="1" dirty="0" err="1" smtClean="0">
                <a:hlinkClick r:id="rId2"/>
              </a:rPr>
              <a:t>매일경제</a:t>
            </a:r>
            <a:endParaRPr lang="ko-KR" altLang="en-US" dirty="0" smtClean="0"/>
          </a:p>
          <a:p>
            <a:r>
              <a:rPr lang="ko-KR" altLang="en-US" b="1" dirty="0" smtClean="0"/>
              <a:t> </a:t>
            </a:r>
            <a:endParaRPr lang="ko-KR" altLang="en-US" dirty="0" smtClean="0"/>
          </a:p>
          <a:p>
            <a:r>
              <a:rPr lang="ko-KR" altLang="en-US" b="1" dirty="0" err="1" smtClean="0">
                <a:hlinkClick r:id="rId3"/>
              </a:rPr>
              <a:t>부동산써브</a:t>
            </a:r>
            <a:r>
              <a:rPr lang="ko-KR" altLang="en-US" b="1" dirty="0" smtClean="0">
                <a:hlinkClick r:id="rId3"/>
              </a:rPr>
              <a:t> </a:t>
            </a:r>
            <a:r>
              <a:rPr lang="en-US" altLang="ko-KR" b="1" dirty="0" smtClean="0">
                <a:hlinkClick r:id="rId3"/>
              </a:rPr>
              <a:t>:: </a:t>
            </a:r>
            <a:r>
              <a:rPr lang="ko-KR" altLang="en-US" b="1" dirty="0" smtClean="0">
                <a:hlinkClick r:id="rId3"/>
              </a:rPr>
              <a:t>뉴스 </a:t>
            </a:r>
            <a:r>
              <a:rPr lang="en-US" altLang="ko-KR" b="1" dirty="0" smtClean="0">
                <a:hlinkClick r:id="rId3"/>
              </a:rPr>
              <a:t>- </a:t>
            </a:r>
            <a:r>
              <a:rPr lang="ko-KR" altLang="en-US" b="1" dirty="0" err="1" smtClean="0">
                <a:hlinkClick r:id="rId3"/>
              </a:rPr>
              <a:t>발로뛰는</a:t>
            </a:r>
            <a:r>
              <a:rPr lang="ko-KR" altLang="en-US" b="1" dirty="0" smtClean="0">
                <a:hlinkClick r:id="rId3"/>
              </a:rPr>
              <a:t> 부동산정보</a:t>
            </a:r>
            <a:endParaRPr lang="ko-KR" altLang="en-US" dirty="0" smtClean="0"/>
          </a:p>
          <a:p>
            <a:r>
              <a:rPr lang="ko-KR" altLang="en-US" b="1" dirty="0" smtClean="0"/>
              <a:t> </a:t>
            </a:r>
            <a:endParaRPr lang="ko-KR" altLang="en-US" dirty="0" smtClean="0"/>
          </a:p>
          <a:p>
            <a:r>
              <a:rPr lang="ko-KR" altLang="en-US" b="1" dirty="0" smtClean="0">
                <a:hlinkClick r:id="rId4"/>
              </a:rPr>
              <a:t>뉴스채널 </a:t>
            </a:r>
            <a:r>
              <a:rPr lang="en-US" altLang="ko-KR" b="1" dirty="0" smtClean="0">
                <a:hlinkClick r:id="rId4"/>
              </a:rPr>
              <a:t>:: </a:t>
            </a:r>
            <a:r>
              <a:rPr lang="ko-KR" altLang="en-US" b="1" dirty="0" err="1" smtClean="0">
                <a:hlinkClick r:id="rId4"/>
              </a:rPr>
              <a:t>매일경제</a:t>
            </a:r>
            <a:r>
              <a:rPr lang="ko-KR" altLang="en-US" b="1" dirty="0" smtClean="0">
                <a:hlinkClick r:id="rId4"/>
              </a:rPr>
              <a:t> </a:t>
            </a:r>
            <a:r>
              <a:rPr lang="en-US" altLang="ko-KR" b="1" dirty="0" smtClean="0">
                <a:hlinkClick r:id="rId4"/>
              </a:rPr>
              <a:t>TV :: </a:t>
            </a:r>
            <a:r>
              <a:rPr lang="en-US" altLang="ko-KR" b="1" dirty="0" err="1" smtClean="0">
                <a:hlinkClick r:id="rId4"/>
              </a:rPr>
              <a:t>mbn</a:t>
            </a:r>
            <a:r>
              <a:rPr lang="en-US" altLang="ko-KR" b="1" dirty="0" smtClean="0">
                <a:hlinkClick r:id="rId4"/>
              </a:rPr>
              <a:t> ::</a:t>
            </a:r>
            <a:endParaRPr lang="ko-KR" altLang="en-US" dirty="0" smtClean="0"/>
          </a:p>
          <a:p>
            <a:r>
              <a:rPr lang="ko-KR" altLang="en-US" b="1" dirty="0" smtClean="0"/>
              <a:t> </a:t>
            </a:r>
            <a:endParaRPr lang="ko-KR" altLang="en-US" dirty="0" smtClean="0"/>
          </a:p>
          <a:p>
            <a:r>
              <a:rPr lang="ko-KR" altLang="en-US" b="1" dirty="0" smtClean="0">
                <a:hlinkClick r:id="rId5"/>
              </a:rPr>
              <a:t>목표를 달성했을 때마다 자신에게 선물을 주세요 </a:t>
            </a:r>
            <a:r>
              <a:rPr lang="en-US" altLang="ko-KR" b="1" dirty="0" smtClean="0">
                <a:hlinkClick r:id="rId5"/>
              </a:rPr>
              <a:t>- </a:t>
            </a:r>
            <a:r>
              <a:rPr lang="ko-KR" altLang="en-US" b="1" dirty="0" err="1" smtClean="0">
                <a:hlinkClick r:id="rId5"/>
              </a:rPr>
              <a:t>매일경제</a:t>
            </a:r>
            <a:r>
              <a:rPr lang="ko-KR" altLang="en-US" b="1" dirty="0" smtClean="0">
                <a:hlinkClick r:id="rId5"/>
              </a:rPr>
              <a:t> </a:t>
            </a:r>
            <a:r>
              <a:rPr lang="en-US" altLang="ko-KR" b="1" dirty="0" smtClean="0">
                <a:hlinkClick r:id="rId5"/>
              </a:rPr>
              <a:t>/ </a:t>
            </a:r>
            <a:r>
              <a:rPr lang="ko-KR" altLang="en-US" b="1" dirty="0" smtClean="0">
                <a:hlinkClick r:id="rId5"/>
              </a:rPr>
              <a:t>증권센터</a:t>
            </a:r>
            <a:endParaRPr lang="ko-KR" altLang="en-US" dirty="0" smtClean="0"/>
          </a:p>
          <a:p>
            <a:r>
              <a:rPr lang="ko-KR" altLang="en-US" dirty="0" smtClean="0"/>
              <a:t>  </a:t>
            </a:r>
          </a:p>
          <a:p>
            <a:endParaRPr lang="ko-KR"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1800" dirty="0" smtClean="0"/>
              <a:t/>
            </a:r>
            <a:br>
              <a:rPr lang="en-US" altLang="ko-KR" sz="1800" dirty="0" smtClean="0"/>
            </a:br>
            <a:r>
              <a:rPr lang="en-US" altLang="ko-KR" sz="1800" dirty="0" smtClean="0"/>
              <a:t/>
            </a:r>
            <a:br>
              <a:rPr lang="en-US" altLang="ko-KR" sz="1800" dirty="0" smtClean="0"/>
            </a:br>
            <a:r>
              <a:rPr lang="ko-KR" altLang="en-US" sz="4000" b="1" dirty="0" err="1" smtClean="0"/>
              <a:t>코넬대학식</a:t>
            </a:r>
            <a:r>
              <a:rPr lang="ko-KR" altLang="en-US" sz="4000" b="1" dirty="0" smtClean="0"/>
              <a:t> </a:t>
            </a:r>
            <a:r>
              <a:rPr lang="ko-KR" altLang="en-US" sz="4000" b="1" dirty="0" err="1" smtClean="0"/>
              <a:t>노트필기법</a:t>
            </a:r>
            <a:r>
              <a:rPr lang="ko-KR" altLang="en-US" sz="4000" b="1" dirty="0" smtClean="0"/>
              <a:t> </a:t>
            </a:r>
            <a:br>
              <a:rPr lang="ko-KR" altLang="en-US" sz="4000" b="1" dirty="0" smtClean="0"/>
            </a:br>
            <a:r>
              <a:rPr lang="ko-KR" altLang="en-US" sz="1800" dirty="0" smtClean="0"/>
              <a:t/>
            </a:r>
            <a:br>
              <a:rPr lang="ko-KR" altLang="en-US" sz="1800" dirty="0" smtClean="0"/>
            </a:br>
            <a:endParaRPr lang="ko-KR" altLang="en-US" sz="1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ko-KR" altLang="en-US" b="1" dirty="0" err="1" smtClean="0"/>
              <a:t>자기주도학습코칭</a:t>
            </a:r>
            <a:endParaRPr lang="ko-KR" altLang="en-US" dirty="0" smtClean="0"/>
          </a:p>
          <a:p>
            <a:r>
              <a:rPr lang="en-US" altLang="ko-KR" b="1" dirty="0" smtClean="0">
                <a:hlinkClick r:id="rId2"/>
              </a:rPr>
              <a:t>http://cafe.naver.com/forcev5/3578</a:t>
            </a:r>
            <a:endParaRPr lang="en-US" altLang="ko-KR" dirty="0" smtClean="0"/>
          </a:p>
          <a:p>
            <a:r>
              <a:rPr lang="en-US" altLang="ko-KR" dirty="0" smtClean="0"/>
              <a:t>  </a:t>
            </a:r>
          </a:p>
          <a:p>
            <a:r>
              <a:rPr lang="ko-KR" altLang="en-US" b="1" dirty="0" err="1" smtClean="0"/>
              <a:t>특목고카페</a:t>
            </a:r>
            <a:endParaRPr lang="ko-KR" altLang="en-US" dirty="0" smtClean="0"/>
          </a:p>
          <a:p>
            <a:r>
              <a:rPr lang="en-US" altLang="ko-KR" b="1" dirty="0" smtClean="0">
                <a:hlinkClick r:id="rId3"/>
              </a:rPr>
              <a:t>http://cafe.naver.com/mathall/167144</a:t>
            </a:r>
            <a:r>
              <a:rPr lang="en-US" altLang="ko-KR" dirty="0" smtClean="0"/>
              <a:t> </a:t>
            </a:r>
          </a:p>
          <a:p>
            <a:r>
              <a:rPr lang="en-US" altLang="ko-KR" dirty="0" smtClean="0"/>
              <a:t> </a:t>
            </a:r>
          </a:p>
          <a:p>
            <a:r>
              <a:rPr lang="ko-KR" altLang="en-US" b="1" dirty="0" err="1" smtClean="0"/>
              <a:t>인사이드북공부전략연구소</a:t>
            </a:r>
            <a:endParaRPr lang="ko-KR" altLang="en-US" dirty="0" smtClean="0"/>
          </a:p>
          <a:p>
            <a:r>
              <a:rPr lang="en-US" altLang="ko-KR" b="1" dirty="0" smtClean="0">
                <a:hlinkClick r:id="rId4"/>
              </a:rPr>
              <a:t>http://cafe.naver.com/studyinglab/1445</a:t>
            </a:r>
            <a:r>
              <a:rPr lang="en-US" altLang="ko-KR" dirty="0" smtClean="0"/>
              <a:t> </a:t>
            </a:r>
          </a:p>
          <a:p>
            <a:r>
              <a:rPr lang="en-US" altLang="ko-KR" dirty="0" smtClean="0"/>
              <a:t> </a:t>
            </a:r>
          </a:p>
          <a:p>
            <a:r>
              <a:rPr lang="ko-KR" altLang="en-US" b="1" dirty="0" err="1" smtClean="0"/>
              <a:t>코넬대학교</a:t>
            </a:r>
            <a:r>
              <a:rPr lang="ko-KR" altLang="en-US" b="1" dirty="0" smtClean="0"/>
              <a:t> 사이트</a:t>
            </a:r>
            <a:endParaRPr lang="ko-KR" altLang="en-US" dirty="0" smtClean="0"/>
          </a:p>
          <a:p>
            <a:r>
              <a:rPr lang="en-US" altLang="ko-KR" b="1" dirty="0" smtClean="0">
                <a:hlinkClick r:id="rId5"/>
              </a:rPr>
              <a:t>http://www.cornell.edu/ </a:t>
            </a:r>
          </a:p>
          <a:p>
            <a:endParaRPr lang="ko-KR"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b="1" dirty="0" smtClean="0"/>
              <a:t/>
            </a:r>
            <a:br>
              <a:rPr lang="en-US" altLang="ko-KR" b="1" dirty="0" smtClean="0"/>
            </a:br>
            <a:r>
              <a:rPr lang="ko-KR" altLang="en-US" b="1" dirty="0" err="1" smtClean="0"/>
              <a:t>학습코칭</a:t>
            </a:r>
            <a:r>
              <a:rPr lang="ko-KR" altLang="en-US" b="1" dirty="0" smtClean="0"/>
              <a:t> </a:t>
            </a:r>
            <a:r>
              <a:rPr lang="ko-KR" altLang="en-US" b="1" dirty="0"/>
              <a:t/>
            </a:r>
            <a:br>
              <a:rPr lang="ko-KR" altLang="en-US" b="1" dirty="0"/>
            </a:b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ko-KR" altLang="en-US" b="1" u="sng" dirty="0" err="1">
                <a:hlinkClick r:id="rId2"/>
              </a:rPr>
              <a:t>코칭</a:t>
            </a:r>
            <a:r>
              <a:rPr lang="ko-KR" altLang="en-US" b="1" u="sng" dirty="0">
                <a:hlinkClick r:id="rId2"/>
              </a:rPr>
              <a:t> </a:t>
            </a:r>
            <a:r>
              <a:rPr lang="en-US" altLang="ko-KR" b="1" u="sng" dirty="0">
                <a:hlinkClick r:id="rId2"/>
              </a:rPr>
              <a:t>(Coaching)</a:t>
            </a:r>
            <a:endParaRPr lang="ko-KR" altLang="en-US" b="1" dirty="0"/>
          </a:p>
          <a:p>
            <a:r>
              <a:rPr lang="en-US" altLang="ko-KR" b="1" dirty="0">
                <a:hlinkClick r:id="rId2"/>
              </a:rPr>
              <a:t>http://www.12manage.com/methods_coaching_ko.html</a:t>
            </a:r>
            <a:endParaRPr lang="ko-KR" altLang="en-US" b="1" dirty="0"/>
          </a:p>
          <a:p>
            <a:r>
              <a:rPr lang="ko-KR" altLang="en-US" b="1" dirty="0"/>
              <a:t> </a:t>
            </a:r>
          </a:p>
          <a:p>
            <a:r>
              <a:rPr lang="en-US" altLang="ko-KR" b="1" dirty="0">
                <a:hlinkClick r:id="rId3"/>
              </a:rPr>
              <a:t>http://www.12manage.com/</a:t>
            </a:r>
            <a:endParaRPr lang="ko-KR" altLang="en-US" b="1" dirty="0"/>
          </a:p>
          <a:p>
            <a:r>
              <a:rPr lang="ko-KR" altLang="en-US" b="1" dirty="0"/>
              <a:t>   </a:t>
            </a:r>
          </a:p>
          <a:p>
            <a:r>
              <a:rPr lang="ko-KR" altLang="en-US" b="1" u="sng" dirty="0" err="1">
                <a:hlinkClick r:id="rId4"/>
              </a:rPr>
              <a:t>코칭의</a:t>
            </a:r>
            <a:r>
              <a:rPr lang="ko-KR" altLang="en-US" b="1" u="sng" dirty="0">
                <a:hlinkClick r:id="rId4"/>
              </a:rPr>
              <a:t> 시대 </a:t>
            </a:r>
            <a:r>
              <a:rPr lang="en-US" altLang="ko-KR" b="1" u="sng" dirty="0">
                <a:hlinkClick r:id="rId4"/>
              </a:rPr>
              <a:t>: Masterful </a:t>
            </a:r>
            <a:r>
              <a:rPr lang="ko-KR" altLang="en-US" b="1" u="sng" dirty="0" err="1">
                <a:hlinkClick r:id="rId4"/>
              </a:rPr>
              <a:t>코칭</a:t>
            </a:r>
            <a:r>
              <a:rPr lang="en-US" altLang="ko-KR" b="1" u="sng" dirty="0">
                <a:hlinkClick r:id="rId4"/>
              </a:rPr>
              <a:t>/</a:t>
            </a:r>
            <a:r>
              <a:rPr lang="en-US" altLang="ko-KR" b="1" u="sng" dirty="0" err="1">
                <a:hlinkClick r:id="rId4"/>
              </a:rPr>
              <a:t>Jeju</a:t>
            </a:r>
            <a:r>
              <a:rPr lang="en-US" altLang="ko-KR" b="1" u="sng" dirty="0">
                <a:hlinkClick r:id="rId4"/>
              </a:rPr>
              <a:t> </a:t>
            </a:r>
            <a:r>
              <a:rPr lang="ko-KR" altLang="en-US" b="1" u="sng" dirty="0" err="1">
                <a:hlinkClick r:id="rId4"/>
              </a:rPr>
              <a:t>코칭타운</a:t>
            </a:r>
            <a:r>
              <a:rPr lang="en-US" altLang="ko-KR" b="1" u="sng" dirty="0" smtClean="0">
                <a:hlinkClick r:id="rId4"/>
              </a:rPr>
              <a:t>/</a:t>
            </a:r>
            <a:r>
              <a:rPr lang="ko-KR" altLang="en-US" b="1" dirty="0"/>
              <a:t> </a:t>
            </a:r>
          </a:p>
          <a:p>
            <a:r>
              <a:rPr lang="ko-KR" altLang="en-US" b="1" dirty="0"/>
              <a:t> </a:t>
            </a:r>
          </a:p>
          <a:p>
            <a:r>
              <a:rPr lang="en-US" altLang="ko-KR" b="1" dirty="0">
                <a:hlinkClick r:id="rId5"/>
              </a:rPr>
              <a:t>http://coachall.tistory.com/175</a:t>
            </a:r>
            <a:endParaRPr lang="ko-KR" altLang="en-US" b="1" dirty="0"/>
          </a:p>
          <a:p>
            <a:r>
              <a:rPr lang="ko-KR" altLang="en-US" b="1" dirty="0"/>
              <a:t>  </a:t>
            </a:r>
          </a:p>
          <a:p>
            <a:endParaRPr lang="ko-KR"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000" dirty="0" smtClean="0"/>
              <a:t/>
            </a:r>
            <a:br>
              <a:rPr lang="en-US" altLang="ko-KR" sz="2000" dirty="0" smtClean="0"/>
            </a:br>
            <a:r>
              <a:rPr lang="en-US" altLang="ko-KR" sz="2000" dirty="0" smtClean="0"/>
              <a:t/>
            </a:r>
            <a:br>
              <a:rPr lang="en-US" altLang="ko-KR" sz="2000" dirty="0" smtClean="0"/>
            </a:br>
            <a:r>
              <a:rPr lang="en-US" altLang="ko-KR" sz="3600" b="1" dirty="0" smtClean="0"/>
              <a:t>IQ</a:t>
            </a:r>
            <a:r>
              <a:rPr lang="ko-KR" altLang="en-US" sz="3600" b="1" dirty="0" smtClean="0"/>
              <a:t>에 대하여</a:t>
            </a:r>
            <a:r>
              <a:rPr lang="en-US" altLang="ko-KR" sz="3600" b="1" dirty="0" smtClean="0"/>
              <a:t>~~ 7 + 7 </a:t>
            </a:r>
            <a:r>
              <a:rPr lang="en-US" altLang="ko-KR" sz="2000" b="1" dirty="0" smtClean="0"/>
              <a:t/>
            </a:r>
            <a:br>
              <a:rPr lang="en-US" altLang="ko-KR" sz="2000" b="1" dirty="0" smtClean="0"/>
            </a:br>
            <a:r>
              <a:rPr lang="ko-KR" altLang="en-US" sz="2000" dirty="0" smtClean="0"/>
              <a:t/>
            </a:r>
            <a:br>
              <a:rPr lang="ko-KR" altLang="en-US" sz="2000" dirty="0" smtClean="0"/>
            </a:br>
            <a:endParaRPr lang="ko-KR" altLang="en-US" sz="20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ko-KR" altLang="en-US" b="1" dirty="0" smtClean="0"/>
              <a:t>원전 다음지식 </a:t>
            </a:r>
            <a:endParaRPr lang="ko-KR" altLang="en-US" dirty="0" smtClean="0"/>
          </a:p>
          <a:p>
            <a:r>
              <a:rPr lang="ko-KR" altLang="en-US" dirty="0" smtClean="0"/>
              <a:t> </a:t>
            </a:r>
          </a:p>
          <a:p>
            <a:r>
              <a:rPr lang="ko-KR" altLang="en-US" b="1" dirty="0" smtClean="0"/>
              <a:t>공부지능과 지능검사 </a:t>
            </a:r>
            <a:r>
              <a:rPr lang="en-US" altLang="ko-KR" b="1" dirty="0" smtClean="0"/>
              <a:t>IQ</a:t>
            </a:r>
            <a:r>
              <a:rPr lang="ko-KR" altLang="en-US" b="1" dirty="0" smtClean="0"/>
              <a:t>는 </a:t>
            </a:r>
            <a:endParaRPr lang="en-US" altLang="ko-KR" b="1" dirty="0" smtClean="0"/>
          </a:p>
          <a:p>
            <a:r>
              <a:rPr lang="ko-KR" altLang="en-US" b="1" dirty="0" smtClean="0"/>
              <a:t>일치하지 않는다</a:t>
            </a:r>
            <a:r>
              <a:rPr lang="en-US" altLang="ko-KR" b="1" dirty="0" smtClean="0"/>
              <a:t>.</a:t>
            </a:r>
            <a:endParaRPr lang="ko-KR" altLang="en-US" dirty="0" smtClean="0"/>
          </a:p>
          <a:p>
            <a:r>
              <a:rPr lang="ko-KR" altLang="en-US" dirty="0" smtClean="0"/>
              <a:t> </a:t>
            </a:r>
          </a:p>
          <a:p>
            <a:r>
              <a:rPr lang="en-US" altLang="ko-KR" b="1" dirty="0" smtClean="0">
                <a:hlinkClick r:id="rId2"/>
              </a:rPr>
              <a:t>http://k.daum.net/qna/openknowledge/view.html?qid=3xwVn</a:t>
            </a:r>
            <a:endParaRPr lang="ko-KR" altLang="en-US" dirty="0" smtClean="0"/>
          </a:p>
          <a:p>
            <a:r>
              <a:rPr lang="ko-KR" altLang="en-US" dirty="0" smtClean="0"/>
              <a:t>  </a:t>
            </a:r>
            <a:endParaRPr lang="en-US" altLang="ko-KR" dirty="0" smtClean="0"/>
          </a:p>
          <a:p>
            <a:r>
              <a:rPr lang="en-US" altLang="ko-KR" b="1" dirty="0" smtClean="0"/>
              <a:t>16</a:t>
            </a:r>
            <a:r>
              <a:rPr lang="ko-KR" altLang="en-US" b="1" dirty="0" smtClean="0"/>
              <a:t>세 이상</a:t>
            </a:r>
            <a:endParaRPr lang="en-US" altLang="ko-KR" b="1" dirty="0" smtClean="0"/>
          </a:p>
          <a:p>
            <a:r>
              <a:rPr lang="ko-KR" altLang="en-US" b="1" dirty="0" smtClean="0"/>
              <a:t>한국판 </a:t>
            </a:r>
            <a:r>
              <a:rPr lang="ko-KR" altLang="en-US" b="1" dirty="0" err="1" smtClean="0"/>
              <a:t>웩슬러</a:t>
            </a:r>
            <a:r>
              <a:rPr lang="ko-KR" altLang="en-US" b="1" dirty="0" smtClean="0"/>
              <a:t> 성인지능검사</a:t>
            </a:r>
            <a:r>
              <a:rPr lang="en-US" altLang="ko-KR" b="1" dirty="0" smtClean="0"/>
              <a:t>(K-WAIS  :Korean-Wechsler Adult Intelligence Scale)</a:t>
            </a:r>
          </a:p>
          <a:p>
            <a:endParaRPr lang="ko-KR" altLang="en-US" dirty="0" smtClean="0"/>
          </a:p>
          <a:p>
            <a:r>
              <a:rPr lang="ko-KR" altLang="en-US" b="1" dirty="0" smtClean="0"/>
              <a:t> </a:t>
            </a:r>
            <a:r>
              <a:rPr lang="en-US" altLang="ko-KR" b="1" dirty="0" smtClean="0"/>
              <a:t>16</a:t>
            </a:r>
            <a:r>
              <a:rPr lang="ko-KR" altLang="en-US" b="1" dirty="0" smtClean="0"/>
              <a:t>세 미만  </a:t>
            </a:r>
            <a:endParaRPr lang="en-US" altLang="ko-KR" dirty="0" smtClean="0"/>
          </a:p>
          <a:p>
            <a:r>
              <a:rPr lang="en-US" altLang="ko-KR" b="1" dirty="0" smtClean="0"/>
              <a:t> </a:t>
            </a:r>
            <a:r>
              <a:rPr lang="ko-KR" altLang="en-US" b="1" dirty="0" err="1" smtClean="0"/>
              <a:t>한국웩슬러</a:t>
            </a:r>
            <a:r>
              <a:rPr lang="ko-KR" altLang="en-US" b="1" dirty="0" smtClean="0"/>
              <a:t> 아동지능검사</a:t>
            </a:r>
            <a:r>
              <a:rPr lang="en-US" altLang="ko-KR" b="1" dirty="0" smtClean="0"/>
              <a:t>(K-WISC-Ⅲ: Korean-Wechsler Intelligence Scale for Children-Ⅲ)  </a:t>
            </a:r>
          </a:p>
          <a:p>
            <a:endParaRPr lang="ko-KR" altLang="en-US" dirty="0" smtClean="0"/>
          </a:p>
          <a:p>
            <a:endParaRPr lang="ko-KR"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1800" dirty="0" smtClean="0"/>
              <a:t/>
            </a:r>
            <a:br>
              <a:rPr lang="en-US" altLang="ko-KR" sz="1800" dirty="0" smtClean="0"/>
            </a:br>
            <a:r>
              <a:rPr lang="en-US" altLang="ko-KR" sz="3600" b="1" dirty="0" smtClean="0"/>
              <a:t> IQ</a:t>
            </a:r>
            <a:r>
              <a:rPr lang="ko-KR" altLang="en-US" sz="3600" b="1" dirty="0" smtClean="0"/>
              <a:t>에 대하여</a:t>
            </a:r>
            <a:r>
              <a:rPr lang="en-US" altLang="ko-KR" sz="3600" b="1" dirty="0" smtClean="0"/>
              <a:t>~~ 7 + 7 </a:t>
            </a:r>
            <a:r>
              <a:rPr lang="ko-KR" altLang="en-US" sz="1800" dirty="0" smtClean="0"/>
              <a:t/>
            </a:r>
            <a:br>
              <a:rPr lang="ko-KR" altLang="en-US" sz="1800" dirty="0" smtClean="0"/>
            </a:br>
            <a:endParaRPr lang="ko-KR" altLang="en-US" sz="1800" dirty="0"/>
          </a:p>
        </p:txBody>
      </p:sp>
      <p:graphicFrame>
        <p:nvGraphicFramePr>
          <p:cNvPr id="4" name="내용 개체 틀 3"/>
          <p:cNvGraphicFramePr>
            <a:graphicFrameLocks noGrp="1"/>
          </p:cNvGraphicFramePr>
          <p:nvPr>
            <p:ph idx="1"/>
          </p:nvPr>
        </p:nvGraphicFramePr>
        <p:xfrm>
          <a:off x="457200" y="1600200"/>
          <a:ext cx="8229600" cy="42976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200" b="1" kern="1200" dirty="0" err="1" smtClean="0">
                          <a:solidFill>
                            <a:schemeClr val="lt1"/>
                          </a:solidFill>
                          <a:latin typeface="+mn-lt"/>
                          <a:ea typeface="+mn-ea"/>
                          <a:cs typeface="+mn-cs"/>
                        </a:rPr>
                        <a:t>언어성</a:t>
                      </a:r>
                      <a:r>
                        <a:rPr lang="ko-KR" altLang="en-US" sz="1200" b="1" kern="1200" dirty="0" smtClean="0">
                          <a:solidFill>
                            <a:schemeClr val="lt1"/>
                          </a:solidFill>
                          <a:latin typeface="+mn-lt"/>
                          <a:ea typeface="+mn-ea"/>
                          <a:cs typeface="+mn-cs"/>
                        </a:rPr>
                        <a:t> 검사 </a:t>
                      </a:r>
                      <a:r>
                        <a:rPr lang="en-US" altLang="ko-KR" sz="1200" b="1" kern="1200" dirty="0" smtClean="0">
                          <a:solidFill>
                            <a:schemeClr val="lt1"/>
                          </a:solidFill>
                          <a:latin typeface="+mn-lt"/>
                          <a:ea typeface="+mn-ea"/>
                          <a:cs typeface="+mn-cs"/>
                        </a:rPr>
                        <a:t>&lt;</a:t>
                      </a:r>
                      <a:r>
                        <a:rPr lang="ko-KR" altLang="en-US" sz="1200" b="1" kern="1200" dirty="0" smtClean="0">
                          <a:solidFill>
                            <a:schemeClr val="lt1"/>
                          </a:solidFill>
                          <a:latin typeface="+mn-lt"/>
                          <a:ea typeface="+mn-ea"/>
                          <a:cs typeface="+mn-cs"/>
                        </a:rPr>
                        <a:t>화살   </a:t>
                      </a:r>
                    </a:p>
                    <a:p>
                      <a:pPr latinLnBrk="1"/>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200" b="1" kern="1200" dirty="0" err="1" smtClean="0">
                          <a:solidFill>
                            <a:schemeClr val="lt1"/>
                          </a:solidFill>
                          <a:latin typeface="+mn-lt"/>
                          <a:ea typeface="+mn-ea"/>
                          <a:cs typeface="+mn-cs"/>
                        </a:rPr>
                        <a:t>동작성</a:t>
                      </a:r>
                      <a:r>
                        <a:rPr lang="ko-KR" altLang="en-US" sz="1200" b="1" kern="1200" dirty="0" smtClean="0">
                          <a:solidFill>
                            <a:schemeClr val="lt1"/>
                          </a:solidFill>
                          <a:latin typeface="+mn-lt"/>
                          <a:ea typeface="+mn-ea"/>
                          <a:cs typeface="+mn-cs"/>
                        </a:rPr>
                        <a:t> 검사  </a:t>
                      </a:r>
                      <a:r>
                        <a:rPr lang="en-US" altLang="ko-KR" sz="1200" b="1" kern="1200" dirty="0" smtClean="0">
                          <a:solidFill>
                            <a:schemeClr val="lt1"/>
                          </a:solidFill>
                          <a:latin typeface="+mn-lt"/>
                          <a:ea typeface="+mn-ea"/>
                          <a:cs typeface="+mn-cs"/>
                        </a:rPr>
                        <a:t>&lt; </a:t>
                      </a:r>
                      <a:r>
                        <a:rPr lang="ko-KR" altLang="en-US" sz="1200" b="1" kern="1200" dirty="0" smtClean="0">
                          <a:solidFill>
                            <a:schemeClr val="lt1"/>
                          </a:solidFill>
                          <a:latin typeface="+mn-lt"/>
                          <a:ea typeface="+mn-ea"/>
                          <a:cs typeface="+mn-cs"/>
                        </a:rPr>
                        <a:t>활  </a:t>
                      </a:r>
                    </a:p>
                    <a:p>
                      <a:pPr latinLnBrk="1"/>
                      <a:endParaRPr lang="ko-KR" altLang="en-US" sz="1200" dirty="0"/>
                    </a:p>
                  </a:txBody>
                  <a:tcPr/>
                </a:tc>
              </a:tr>
              <a:tr h="370840">
                <a:tc>
                  <a:txBody>
                    <a:bodyPr/>
                    <a:lstStyle/>
                    <a:p>
                      <a:r>
                        <a:rPr lang="ko-KR" altLang="en-US" sz="1200" b="1" kern="1200" dirty="0" smtClean="0">
                          <a:solidFill>
                            <a:schemeClr val="dk1"/>
                          </a:solidFill>
                          <a:latin typeface="+mn-lt"/>
                          <a:ea typeface="+mn-ea"/>
                          <a:cs typeface="+mn-cs"/>
                        </a:rPr>
                        <a:t>공통성문제</a:t>
                      </a:r>
                      <a:r>
                        <a:rPr lang="en-US" altLang="ko-KR" sz="1200" b="1" kern="1200" dirty="0" smtClean="0">
                          <a:solidFill>
                            <a:schemeClr val="dk1"/>
                          </a:solidFill>
                          <a:latin typeface="+mn-lt"/>
                          <a:ea typeface="+mn-ea"/>
                          <a:cs typeface="+mn-cs"/>
                        </a:rPr>
                        <a:t>:  </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유사성 파악능력과 추상적 사고능력 </a:t>
                      </a:r>
                    </a:p>
                    <a:p>
                      <a:pPr latinLnBrk="1"/>
                      <a:endParaRPr lang="ko-KR" altLang="en-US" sz="1200" dirty="0"/>
                    </a:p>
                  </a:txBody>
                  <a:tcPr/>
                </a:tc>
                <a:tc>
                  <a:txBody>
                    <a:bodyPr/>
                    <a:lstStyle/>
                    <a:p>
                      <a:r>
                        <a:rPr lang="ko-KR" altLang="en-US" sz="1200" b="1" kern="1200" dirty="0" smtClean="0">
                          <a:solidFill>
                            <a:schemeClr val="dk1"/>
                          </a:solidFill>
                          <a:latin typeface="+mn-lt"/>
                          <a:ea typeface="+mn-ea"/>
                          <a:cs typeface="+mn-cs"/>
                        </a:rPr>
                        <a:t>차례 맞추기  </a:t>
                      </a:r>
                      <a:r>
                        <a:rPr lang="en-US" altLang="ko-KR" sz="1200" b="1" kern="1200" dirty="0" smtClean="0">
                          <a:solidFill>
                            <a:schemeClr val="dk1"/>
                          </a:solidFill>
                          <a:latin typeface="+mn-lt"/>
                          <a:ea typeface="+mn-ea"/>
                          <a:cs typeface="+mn-cs"/>
                        </a:rPr>
                        <a:t>:</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전체 상황에 대한 이해와 계획 능력</a:t>
                      </a:r>
                      <a:endParaRPr lang="ko-KR" altLang="en-US" sz="1200" kern="1200" dirty="0" smtClean="0">
                        <a:solidFill>
                          <a:schemeClr val="dk1"/>
                        </a:solidFill>
                        <a:latin typeface="+mn-lt"/>
                        <a:ea typeface="+mn-ea"/>
                        <a:cs typeface="+mn-cs"/>
                      </a:endParaRPr>
                    </a:p>
                    <a:p>
                      <a:pPr latinLnBrk="1"/>
                      <a:endParaRPr lang="ko-KR" altLang="en-US" sz="1200" dirty="0"/>
                    </a:p>
                  </a:txBody>
                  <a:tcPr/>
                </a:tc>
              </a:tr>
              <a:tr h="370840">
                <a:tc>
                  <a:txBody>
                    <a:bodyPr/>
                    <a:lstStyle/>
                    <a:p>
                      <a:r>
                        <a:rPr lang="ko-KR" altLang="en-US" sz="1200" b="1" kern="1200" dirty="0" smtClean="0">
                          <a:solidFill>
                            <a:schemeClr val="dk1"/>
                          </a:solidFill>
                          <a:latin typeface="+mn-lt"/>
                          <a:ea typeface="+mn-ea"/>
                          <a:cs typeface="+mn-cs"/>
                        </a:rPr>
                        <a:t>산수문제   </a:t>
                      </a:r>
                      <a:r>
                        <a:rPr lang="en-US" altLang="ko-KR" sz="1200" b="1" kern="1200" dirty="0" smtClean="0">
                          <a:solidFill>
                            <a:schemeClr val="dk1"/>
                          </a:solidFill>
                          <a:latin typeface="+mn-lt"/>
                          <a:ea typeface="+mn-ea"/>
                          <a:cs typeface="+mn-cs"/>
                        </a:rPr>
                        <a:t>: </a:t>
                      </a:r>
                      <a:endParaRPr lang="ko-KR" altLang="en-US" sz="1200" kern="1200" dirty="0" smtClean="0">
                        <a:solidFill>
                          <a:schemeClr val="dk1"/>
                        </a:solidFill>
                        <a:latin typeface="+mn-lt"/>
                        <a:ea typeface="+mn-ea"/>
                        <a:cs typeface="+mn-cs"/>
                      </a:endParaRPr>
                    </a:p>
                    <a:p>
                      <a:r>
                        <a:rPr lang="ko-KR" altLang="en-US" sz="1200" b="1" kern="1200" dirty="0" err="1" smtClean="0">
                          <a:solidFill>
                            <a:schemeClr val="dk1"/>
                          </a:solidFill>
                          <a:latin typeface="+mn-lt"/>
                          <a:ea typeface="+mn-ea"/>
                          <a:cs typeface="+mn-cs"/>
                        </a:rPr>
                        <a:t>수개념</a:t>
                      </a:r>
                      <a:r>
                        <a:rPr lang="ko-KR" altLang="en-US" sz="1200" b="1" kern="1200" dirty="0" smtClean="0">
                          <a:solidFill>
                            <a:schemeClr val="dk1"/>
                          </a:solidFill>
                          <a:latin typeface="+mn-lt"/>
                          <a:ea typeface="+mn-ea"/>
                          <a:cs typeface="+mn-cs"/>
                        </a:rPr>
                        <a:t> 이해와 주의집중력 </a:t>
                      </a:r>
                      <a:endParaRPr lang="ko-KR" altLang="en-US" sz="1200" b="1" kern="1200" dirty="0">
                        <a:solidFill>
                          <a:schemeClr val="dk1"/>
                        </a:solidFill>
                        <a:latin typeface="+mn-lt"/>
                        <a:ea typeface="+mn-ea"/>
                        <a:cs typeface="+mn-cs"/>
                      </a:endParaRPr>
                    </a:p>
                  </a:txBody>
                  <a:tcPr/>
                </a:tc>
                <a:tc>
                  <a:txBody>
                    <a:bodyPr/>
                    <a:lstStyle/>
                    <a:p>
                      <a:r>
                        <a:rPr lang="ko-KR" altLang="en-US" sz="1200" b="1" kern="1200" dirty="0" smtClean="0">
                          <a:solidFill>
                            <a:schemeClr val="dk1"/>
                          </a:solidFill>
                          <a:latin typeface="+mn-lt"/>
                          <a:ea typeface="+mn-ea"/>
                          <a:cs typeface="+mn-cs"/>
                        </a:rPr>
                        <a:t>토막 짜기    </a:t>
                      </a:r>
                      <a:r>
                        <a:rPr lang="en-US" altLang="ko-KR" sz="1200" b="1" kern="1200" dirty="0" smtClean="0">
                          <a:solidFill>
                            <a:schemeClr val="dk1"/>
                          </a:solidFill>
                          <a:latin typeface="+mn-lt"/>
                          <a:ea typeface="+mn-ea"/>
                          <a:cs typeface="+mn-cs"/>
                        </a:rPr>
                        <a:t>:</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지각적 구성능력</a:t>
                      </a:r>
                      <a:r>
                        <a:rPr lang="en-US" altLang="ko-KR" sz="1200" b="1" kern="1200" dirty="0" smtClean="0">
                          <a:solidFill>
                            <a:schemeClr val="dk1"/>
                          </a:solidFill>
                          <a:latin typeface="+mn-lt"/>
                          <a:ea typeface="+mn-ea"/>
                          <a:cs typeface="+mn-cs"/>
                        </a:rPr>
                        <a:t>,  </a:t>
                      </a:r>
                      <a:r>
                        <a:rPr lang="ko-KR" altLang="en-US" sz="1200" b="1" kern="1200" dirty="0" smtClean="0">
                          <a:solidFill>
                            <a:schemeClr val="dk1"/>
                          </a:solidFill>
                          <a:latin typeface="+mn-lt"/>
                          <a:ea typeface="+mn-ea"/>
                          <a:cs typeface="+mn-cs"/>
                        </a:rPr>
                        <a:t>공간표상능력</a:t>
                      </a:r>
                      <a:r>
                        <a:rPr lang="en-US" altLang="ko-KR" sz="1200" b="1" kern="1200" dirty="0" smtClean="0">
                          <a:solidFill>
                            <a:schemeClr val="dk1"/>
                          </a:solidFill>
                          <a:latin typeface="+mn-lt"/>
                          <a:ea typeface="+mn-ea"/>
                          <a:cs typeface="+mn-cs"/>
                        </a:rPr>
                        <a:t>, </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시각</a:t>
                      </a:r>
                      <a:r>
                        <a:rPr lang="en-US" altLang="ko-KR" sz="1200" b="1" kern="1200" dirty="0" smtClean="0">
                          <a:solidFill>
                            <a:schemeClr val="dk1"/>
                          </a:solidFill>
                          <a:latin typeface="+mn-lt"/>
                          <a:ea typeface="+mn-ea"/>
                          <a:cs typeface="+mn-cs"/>
                        </a:rPr>
                        <a:t>, </a:t>
                      </a:r>
                      <a:r>
                        <a:rPr lang="ko-KR" altLang="en-US" sz="1200" b="1" kern="1200" dirty="0" smtClean="0">
                          <a:solidFill>
                            <a:schemeClr val="dk1"/>
                          </a:solidFill>
                          <a:latin typeface="+mn-lt"/>
                          <a:ea typeface="+mn-ea"/>
                          <a:cs typeface="+mn-cs"/>
                        </a:rPr>
                        <a:t>운동 </a:t>
                      </a:r>
                      <a:r>
                        <a:rPr lang="ko-KR" altLang="en-US" sz="1200" b="1" kern="1200" dirty="0" err="1" smtClean="0">
                          <a:solidFill>
                            <a:schemeClr val="dk1"/>
                          </a:solidFill>
                          <a:latin typeface="+mn-lt"/>
                          <a:ea typeface="+mn-ea"/>
                          <a:cs typeface="+mn-cs"/>
                        </a:rPr>
                        <a:t>협응능력</a:t>
                      </a:r>
                      <a:r>
                        <a:rPr lang="ko-KR" altLang="en-US" sz="1200" b="1" kern="1200" dirty="0" smtClean="0">
                          <a:solidFill>
                            <a:schemeClr val="dk1"/>
                          </a:solidFill>
                          <a:latin typeface="+mn-lt"/>
                          <a:ea typeface="+mn-ea"/>
                          <a:cs typeface="+mn-cs"/>
                        </a:rPr>
                        <a:t> </a:t>
                      </a:r>
                      <a:endParaRPr lang="ko-KR" altLang="en-US" sz="1200" b="1" kern="1200" dirty="0">
                        <a:solidFill>
                          <a:schemeClr val="dk1"/>
                        </a:solidFill>
                        <a:latin typeface="+mn-lt"/>
                        <a:ea typeface="+mn-ea"/>
                        <a:cs typeface="+mn-cs"/>
                      </a:endParaRPr>
                    </a:p>
                  </a:txBody>
                  <a:tcPr/>
                </a:tc>
              </a:tr>
              <a:tr h="370840">
                <a:tc>
                  <a:txBody>
                    <a:bodyPr/>
                    <a:lstStyle/>
                    <a:p>
                      <a:r>
                        <a:rPr lang="ko-KR" altLang="en-US" sz="1200" b="1" kern="1200" dirty="0" smtClean="0">
                          <a:solidFill>
                            <a:schemeClr val="dk1"/>
                          </a:solidFill>
                          <a:latin typeface="+mn-lt"/>
                          <a:ea typeface="+mn-ea"/>
                          <a:cs typeface="+mn-cs"/>
                        </a:rPr>
                        <a:t>기본지식    </a:t>
                      </a:r>
                      <a:r>
                        <a:rPr lang="en-US" altLang="ko-KR" sz="1200" b="1" kern="1200" dirty="0" smtClean="0">
                          <a:solidFill>
                            <a:schemeClr val="dk1"/>
                          </a:solidFill>
                          <a:latin typeface="+mn-lt"/>
                          <a:ea typeface="+mn-ea"/>
                          <a:cs typeface="+mn-cs"/>
                        </a:rPr>
                        <a:t>:</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개인이 가지는 기본 지식의 정도 </a:t>
                      </a:r>
                    </a:p>
                    <a:p>
                      <a:pPr latinLnBrk="1"/>
                      <a:endParaRPr lang="ko-KR" altLang="en-US" sz="1200" dirty="0"/>
                    </a:p>
                  </a:txBody>
                  <a:tcPr/>
                </a:tc>
                <a:tc>
                  <a:txBody>
                    <a:bodyPr/>
                    <a:lstStyle/>
                    <a:p>
                      <a:r>
                        <a:rPr lang="ko-KR" altLang="en-US" sz="1200" b="1" kern="1200" dirty="0" smtClean="0">
                          <a:solidFill>
                            <a:schemeClr val="dk1"/>
                          </a:solidFill>
                          <a:latin typeface="+mn-lt"/>
                          <a:ea typeface="+mn-ea"/>
                          <a:cs typeface="+mn-cs"/>
                        </a:rPr>
                        <a:t>모양 맞추기  </a:t>
                      </a:r>
                      <a:r>
                        <a:rPr lang="en-US" altLang="ko-KR" sz="1200" b="1" kern="1200" dirty="0" smtClean="0">
                          <a:solidFill>
                            <a:schemeClr val="dk1"/>
                          </a:solidFill>
                          <a:latin typeface="+mn-lt"/>
                          <a:ea typeface="+mn-ea"/>
                          <a:cs typeface="+mn-cs"/>
                        </a:rPr>
                        <a:t>:</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지각능력과 재구성능력</a:t>
                      </a:r>
                      <a:r>
                        <a:rPr lang="en-US" altLang="ko-KR" sz="1200" b="1" kern="1200" dirty="0" smtClean="0">
                          <a:solidFill>
                            <a:schemeClr val="dk1"/>
                          </a:solidFill>
                          <a:latin typeface="+mn-lt"/>
                          <a:ea typeface="+mn-ea"/>
                          <a:cs typeface="+mn-cs"/>
                        </a:rPr>
                        <a:t>, </a:t>
                      </a:r>
                      <a:r>
                        <a:rPr lang="ko-KR" altLang="en-US" sz="1200" b="1" kern="1200" dirty="0" smtClean="0">
                          <a:solidFill>
                            <a:schemeClr val="dk1"/>
                          </a:solidFill>
                          <a:latin typeface="+mn-lt"/>
                          <a:ea typeface="+mn-ea"/>
                          <a:cs typeface="+mn-cs"/>
                        </a:rPr>
                        <a:t>시각</a:t>
                      </a:r>
                      <a:r>
                        <a:rPr lang="en-US" altLang="ko-KR" sz="1200" b="1" kern="1200" dirty="0" smtClean="0">
                          <a:solidFill>
                            <a:schemeClr val="dk1"/>
                          </a:solidFill>
                          <a:latin typeface="+mn-lt"/>
                          <a:ea typeface="+mn-ea"/>
                          <a:cs typeface="+mn-cs"/>
                        </a:rPr>
                        <a:t>, </a:t>
                      </a:r>
                      <a:r>
                        <a:rPr lang="ko-KR" altLang="en-US" sz="1200" b="1" kern="1200" dirty="0" smtClean="0">
                          <a:solidFill>
                            <a:schemeClr val="dk1"/>
                          </a:solidFill>
                          <a:latin typeface="+mn-lt"/>
                          <a:ea typeface="+mn-ea"/>
                          <a:cs typeface="+mn-cs"/>
                        </a:rPr>
                        <a:t>운동 </a:t>
                      </a:r>
                      <a:r>
                        <a:rPr lang="ko-KR" altLang="en-US" sz="1200" b="1" kern="1200" dirty="0" err="1" smtClean="0">
                          <a:solidFill>
                            <a:schemeClr val="dk1"/>
                          </a:solidFill>
                          <a:latin typeface="+mn-lt"/>
                          <a:ea typeface="+mn-ea"/>
                          <a:cs typeface="+mn-cs"/>
                        </a:rPr>
                        <a:t>협응능력</a:t>
                      </a:r>
                      <a:endParaRPr lang="ko-KR" altLang="en-US" sz="1200" kern="1200" dirty="0" smtClean="0">
                        <a:solidFill>
                          <a:schemeClr val="dk1"/>
                        </a:solidFill>
                        <a:latin typeface="+mn-lt"/>
                        <a:ea typeface="+mn-ea"/>
                        <a:cs typeface="+mn-cs"/>
                      </a:endParaRPr>
                    </a:p>
                    <a:p>
                      <a:pPr latinLnBrk="1"/>
                      <a:endParaRPr lang="ko-KR" altLang="en-US" sz="1200" dirty="0"/>
                    </a:p>
                  </a:txBody>
                  <a:tcPr/>
                </a:tc>
              </a:tr>
              <a:tr h="370840">
                <a:tc>
                  <a:txBody>
                    <a:bodyPr/>
                    <a:lstStyle/>
                    <a:p>
                      <a:r>
                        <a:rPr lang="ko-KR" altLang="en-US" sz="1200" b="1" kern="1200" dirty="0" smtClean="0">
                          <a:solidFill>
                            <a:schemeClr val="dk1"/>
                          </a:solidFill>
                          <a:latin typeface="+mn-lt"/>
                          <a:ea typeface="+mn-ea"/>
                          <a:cs typeface="+mn-cs"/>
                        </a:rPr>
                        <a:t>숫자외우기  </a:t>
                      </a:r>
                      <a:r>
                        <a:rPr lang="en-US" altLang="ko-KR" sz="1200" b="1" kern="1200" dirty="0" smtClean="0">
                          <a:solidFill>
                            <a:schemeClr val="dk1"/>
                          </a:solidFill>
                          <a:latin typeface="+mn-lt"/>
                          <a:ea typeface="+mn-ea"/>
                          <a:cs typeface="+mn-cs"/>
                        </a:rPr>
                        <a:t>:</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 청각적 단기기억</a:t>
                      </a:r>
                      <a:r>
                        <a:rPr lang="en-US" altLang="ko-KR" sz="1200" b="1" kern="1200" dirty="0" smtClean="0">
                          <a:solidFill>
                            <a:schemeClr val="dk1"/>
                          </a:solidFill>
                          <a:latin typeface="+mn-lt"/>
                          <a:ea typeface="+mn-ea"/>
                          <a:cs typeface="+mn-cs"/>
                        </a:rPr>
                        <a:t>, </a:t>
                      </a:r>
                      <a:r>
                        <a:rPr lang="ko-KR" altLang="en-US" sz="1200" b="1" kern="1200" dirty="0" smtClean="0">
                          <a:solidFill>
                            <a:schemeClr val="dk1"/>
                          </a:solidFill>
                          <a:latin typeface="+mn-lt"/>
                          <a:ea typeface="+mn-ea"/>
                          <a:cs typeface="+mn-cs"/>
                        </a:rPr>
                        <a:t>주의력 </a:t>
                      </a:r>
                    </a:p>
                    <a:p>
                      <a:pPr latinLnBrk="1"/>
                      <a:endParaRPr lang="ko-KR" altLang="en-US" sz="1200" dirty="0"/>
                    </a:p>
                  </a:txBody>
                  <a:tcPr/>
                </a:tc>
                <a:tc>
                  <a:txBody>
                    <a:bodyPr/>
                    <a:lstStyle/>
                    <a:p>
                      <a:r>
                        <a:rPr lang="ko-KR" altLang="en-US" sz="1200" b="1" kern="1200" dirty="0" smtClean="0">
                          <a:solidFill>
                            <a:schemeClr val="dk1"/>
                          </a:solidFill>
                          <a:latin typeface="+mn-lt"/>
                          <a:ea typeface="+mn-ea"/>
                          <a:cs typeface="+mn-cs"/>
                        </a:rPr>
                        <a:t>바꿔 쓰기    </a:t>
                      </a:r>
                      <a:r>
                        <a:rPr lang="en-US" altLang="ko-KR" sz="1200" b="1" kern="1200" dirty="0" smtClean="0">
                          <a:solidFill>
                            <a:schemeClr val="dk1"/>
                          </a:solidFill>
                          <a:latin typeface="+mn-lt"/>
                          <a:ea typeface="+mn-ea"/>
                          <a:cs typeface="+mn-cs"/>
                        </a:rPr>
                        <a:t>:</a:t>
                      </a:r>
                      <a:r>
                        <a:rPr lang="ko-KR" altLang="en-US" sz="1200" b="1" kern="1200" dirty="0" smtClean="0">
                          <a:solidFill>
                            <a:schemeClr val="dk1"/>
                          </a:solidFill>
                          <a:latin typeface="+mn-lt"/>
                          <a:ea typeface="+mn-ea"/>
                          <a:cs typeface="+mn-cs"/>
                        </a:rPr>
                        <a:t>단기기억 및 민첩성 시각</a:t>
                      </a:r>
                      <a:r>
                        <a:rPr lang="en-US" altLang="ko-KR" sz="1200" b="1" kern="1200" dirty="0" smtClean="0">
                          <a:solidFill>
                            <a:schemeClr val="dk1"/>
                          </a:solidFill>
                          <a:latin typeface="+mn-lt"/>
                          <a:ea typeface="+mn-ea"/>
                          <a:cs typeface="+mn-cs"/>
                        </a:rPr>
                        <a:t>, </a:t>
                      </a:r>
                      <a:r>
                        <a:rPr lang="ko-KR" altLang="en-US" sz="1200" b="1" kern="1200" dirty="0" smtClean="0">
                          <a:solidFill>
                            <a:schemeClr val="dk1"/>
                          </a:solidFill>
                          <a:latin typeface="+mn-lt"/>
                          <a:ea typeface="+mn-ea"/>
                          <a:cs typeface="+mn-cs"/>
                        </a:rPr>
                        <a:t>운동 </a:t>
                      </a:r>
                      <a:r>
                        <a:rPr lang="ko-KR" altLang="en-US" sz="1200" b="1" kern="1200" dirty="0" err="1" smtClean="0">
                          <a:solidFill>
                            <a:schemeClr val="dk1"/>
                          </a:solidFill>
                          <a:latin typeface="+mn-lt"/>
                          <a:ea typeface="+mn-ea"/>
                          <a:cs typeface="+mn-cs"/>
                        </a:rPr>
                        <a:t>협응능력</a:t>
                      </a:r>
                      <a:r>
                        <a:rPr lang="ko-KR" altLang="en-US" sz="1200" b="1" kern="1200" dirty="0" smtClean="0">
                          <a:solidFill>
                            <a:schemeClr val="dk1"/>
                          </a:solidFill>
                          <a:latin typeface="+mn-lt"/>
                          <a:ea typeface="+mn-ea"/>
                          <a:cs typeface="+mn-cs"/>
                        </a:rPr>
                        <a:t> </a:t>
                      </a:r>
                      <a:endParaRPr lang="ko-KR" altLang="en-US" sz="1200" b="1" kern="1200" dirty="0">
                        <a:solidFill>
                          <a:schemeClr val="dk1"/>
                        </a:solidFill>
                        <a:latin typeface="+mn-lt"/>
                        <a:ea typeface="+mn-ea"/>
                        <a:cs typeface="+mn-cs"/>
                      </a:endParaRPr>
                    </a:p>
                  </a:txBody>
                  <a:tcPr/>
                </a:tc>
              </a:tr>
              <a:tr h="370840">
                <a:tc>
                  <a:txBody>
                    <a:bodyPr/>
                    <a:lstStyle/>
                    <a:p>
                      <a:r>
                        <a:rPr lang="ko-KR" altLang="en-US" sz="1200" b="1" kern="1200" dirty="0" smtClean="0">
                          <a:solidFill>
                            <a:schemeClr val="dk1"/>
                          </a:solidFill>
                          <a:latin typeface="+mn-lt"/>
                          <a:ea typeface="+mn-ea"/>
                          <a:cs typeface="+mn-cs"/>
                        </a:rPr>
                        <a:t>어휘문제    </a:t>
                      </a:r>
                      <a:r>
                        <a:rPr lang="en-US" altLang="ko-KR" sz="1200" b="1" kern="1200" dirty="0" smtClean="0">
                          <a:solidFill>
                            <a:schemeClr val="dk1"/>
                          </a:solidFill>
                          <a:latin typeface="+mn-lt"/>
                          <a:ea typeface="+mn-ea"/>
                          <a:cs typeface="+mn-cs"/>
                        </a:rPr>
                        <a:t>:</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일반지능의 주요지표</a:t>
                      </a:r>
                      <a:r>
                        <a:rPr lang="en-US" altLang="ko-KR" sz="1200" b="1" kern="1200" dirty="0" smtClean="0">
                          <a:solidFill>
                            <a:schemeClr val="dk1"/>
                          </a:solidFill>
                          <a:latin typeface="+mn-lt"/>
                          <a:ea typeface="+mn-ea"/>
                          <a:cs typeface="+mn-cs"/>
                        </a:rPr>
                        <a:t>, </a:t>
                      </a:r>
                      <a:r>
                        <a:rPr lang="ko-KR" altLang="en-US" sz="1200" b="1" kern="1200" dirty="0" smtClean="0">
                          <a:solidFill>
                            <a:schemeClr val="dk1"/>
                          </a:solidFill>
                          <a:latin typeface="+mn-lt"/>
                          <a:ea typeface="+mn-ea"/>
                          <a:cs typeface="+mn-cs"/>
                        </a:rPr>
                        <a:t>학습능력과 일반개념 정도 </a:t>
                      </a:r>
                    </a:p>
                    <a:p>
                      <a:pPr latinLnBrk="1"/>
                      <a:endParaRPr lang="ko-KR" altLang="en-US" sz="1200" dirty="0"/>
                    </a:p>
                  </a:txBody>
                  <a:tcPr/>
                </a:tc>
                <a:tc>
                  <a:txBody>
                    <a:bodyPr/>
                    <a:lstStyle/>
                    <a:p>
                      <a:r>
                        <a:rPr lang="ko-KR" altLang="en-US" sz="1200" b="1" kern="1200" dirty="0" smtClean="0">
                          <a:solidFill>
                            <a:schemeClr val="dk1"/>
                          </a:solidFill>
                          <a:latin typeface="+mn-lt"/>
                          <a:ea typeface="+mn-ea"/>
                          <a:cs typeface="+mn-cs"/>
                        </a:rPr>
                        <a:t>빠진 곳 찾기  </a:t>
                      </a:r>
                      <a:r>
                        <a:rPr lang="en-US" altLang="ko-KR" sz="1200" b="1" kern="1200" dirty="0" smtClean="0">
                          <a:solidFill>
                            <a:schemeClr val="dk1"/>
                          </a:solidFill>
                          <a:latin typeface="+mn-lt"/>
                          <a:ea typeface="+mn-ea"/>
                          <a:cs typeface="+mn-cs"/>
                        </a:rPr>
                        <a:t>:</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 사물의 본질과 비본질 구분능력</a:t>
                      </a:r>
                      <a:r>
                        <a:rPr lang="en-US" altLang="ko-KR" sz="1200" b="1" kern="1200" dirty="0" smtClean="0">
                          <a:solidFill>
                            <a:schemeClr val="dk1"/>
                          </a:solidFill>
                          <a:latin typeface="+mn-lt"/>
                          <a:ea typeface="+mn-ea"/>
                          <a:cs typeface="+mn-cs"/>
                        </a:rPr>
                        <a:t>, </a:t>
                      </a:r>
                      <a:r>
                        <a:rPr lang="ko-KR" altLang="en-US" sz="1200" b="1" kern="1200" dirty="0" err="1" smtClean="0">
                          <a:solidFill>
                            <a:schemeClr val="dk1"/>
                          </a:solidFill>
                          <a:latin typeface="+mn-lt"/>
                          <a:ea typeface="+mn-ea"/>
                          <a:cs typeface="+mn-cs"/>
                        </a:rPr>
                        <a:t>시각예민성</a:t>
                      </a:r>
                      <a:r>
                        <a:rPr lang="ko-KR" altLang="en-US" sz="1200" b="1" kern="1200" dirty="0" smtClean="0">
                          <a:solidFill>
                            <a:schemeClr val="dk1"/>
                          </a:solidFill>
                          <a:latin typeface="+mn-lt"/>
                          <a:ea typeface="+mn-ea"/>
                          <a:cs typeface="+mn-cs"/>
                        </a:rPr>
                        <a:t> </a:t>
                      </a:r>
                    </a:p>
                    <a:p>
                      <a:endParaRPr lang="ko-KR" altLang="en-US" sz="1200" dirty="0"/>
                    </a:p>
                  </a:txBody>
                  <a:tcPr marL="0" marR="0" marT="0" marB="0" anchor="ctr"/>
                </a:tc>
              </a:tr>
              <a:tr h="370840">
                <a:tc>
                  <a:txBody>
                    <a:bodyPr/>
                    <a:lstStyle/>
                    <a:p>
                      <a:r>
                        <a:rPr lang="ko-KR" altLang="en-US" sz="1200" b="1" kern="1200" dirty="0" smtClean="0">
                          <a:solidFill>
                            <a:schemeClr val="dk1"/>
                          </a:solidFill>
                          <a:latin typeface="+mn-lt"/>
                          <a:ea typeface="+mn-ea"/>
                          <a:cs typeface="+mn-cs"/>
                        </a:rPr>
                        <a:t>이해문제    </a:t>
                      </a:r>
                      <a:r>
                        <a:rPr lang="en-US" altLang="ko-KR" sz="1200" b="1" kern="1200" dirty="0" smtClean="0">
                          <a:solidFill>
                            <a:schemeClr val="dk1"/>
                          </a:solidFill>
                          <a:latin typeface="+mn-lt"/>
                          <a:ea typeface="+mn-ea"/>
                          <a:cs typeface="+mn-cs"/>
                        </a:rPr>
                        <a:t>:</a:t>
                      </a:r>
                      <a:endParaRPr lang="ko-KR" altLang="en-US" sz="1200" kern="1200" dirty="0" smtClean="0">
                        <a:solidFill>
                          <a:schemeClr val="dk1"/>
                        </a:solidFill>
                        <a:latin typeface="+mn-lt"/>
                        <a:ea typeface="+mn-ea"/>
                        <a:cs typeface="+mn-cs"/>
                      </a:endParaRPr>
                    </a:p>
                    <a:p>
                      <a:r>
                        <a:rPr lang="ko-KR" altLang="en-US" sz="1200" b="1" kern="1200" dirty="0" smtClean="0">
                          <a:solidFill>
                            <a:schemeClr val="dk1"/>
                          </a:solidFill>
                          <a:latin typeface="+mn-lt"/>
                          <a:ea typeface="+mn-ea"/>
                          <a:cs typeface="+mn-cs"/>
                        </a:rPr>
                        <a:t>일상경험의 응용능력</a:t>
                      </a:r>
                      <a:r>
                        <a:rPr lang="en-US" altLang="ko-KR" sz="1200" b="1" kern="1200" dirty="0" smtClean="0">
                          <a:solidFill>
                            <a:schemeClr val="dk1"/>
                          </a:solidFill>
                          <a:latin typeface="+mn-lt"/>
                          <a:ea typeface="+mn-ea"/>
                          <a:cs typeface="+mn-cs"/>
                        </a:rPr>
                        <a:t>,</a:t>
                      </a:r>
                      <a:r>
                        <a:rPr lang="ko-KR" altLang="en-US" sz="1200" b="1" kern="1200" dirty="0" smtClean="0">
                          <a:solidFill>
                            <a:schemeClr val="dk1"/>
                          </a:solidFill>
                          <a:latin typeface="+mn-lt"/>
                          <a:ea typeface="+mn-ea"/>
                          <a:cs typeface="+mn-cs"/>
                        </a:rPr>
                        <a:t>도덕적</a:t>
                      </a:r>
                      <a:r>
                        <a:rPr lang="en-US" altLang="ko-KR" sz="1200" b="1" kern="1200" dirty="0" smtClean="0">
                          <a:solidFill>
                            <a:schemeClr val="dk1"/>
                          </a:solidFill>
                          <a:latin typeface="+mn-lt"/>
                          <a:ea typeface="+mn-ea"/>
                          <a:cs typeface="+mn-cs"/>
                        </a:rPr>
                        <a:t>, </a:t>
                      </a:r>
                      <a:r>
                        <a:rPr lang="ko-KR" altLang="en-US" sz="1200" b="1" kern="1200" dirty="0" smtClean="0">
                          <a:solidFill>
                            <a:schemeClr val="dk1"/>
                          </a:solidFill>
                          <a:latin typeface="+mn-lt"/>
                          <a:ea typeface="+mn-ea"/>
                          <a:cs typeface="+mn-cs"/>
                        </a:rPr>
                        <a:t>윤리적 판단능력  </a:t>
                      </a:r>
                    </a:p>
                    <a:p>
                      <a:pPr latinLnBrk="1"/>
                      <a:endParaRPr lang="ko-KR" altLang="en-US" sz="1200" dirty="0"/>
                    </a:p>
                  </a:txBody>
                  <a:tcPr/>
                </a:tc>
                <a:tc>
                  <a:txBody>
                    <a:bodyPr/>
                    <a:lstStyle/>
                    <a:p>
                      <a:pPr algn="just"/>
                      <a:endParaRPr lang="ko-KR" altLang="en-US" sz="1200" dirty="0">
                        <a:solidFill>
                          <a:srgbClr val="000000"/>
                        </a:solidFill>
                        <a:latin typeface="바탕"/>
                      </a:endParaRPr>
                    </a:p>
                  </a:txBody>
                  <a:tcPr marL="0" marR="0" marT="0" marB="0" anchor="ct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1800" dirty="0" smtClean="0"/>
              <a:t/>
            </a:r>
            <a:br>
              <a:rPr lang="en-US" altLang="ko-KR" sz="1800" dirty="0" smtClean="0"/>
            </a:br>
            <a:r>
              <a:rPr lang="en-US" altLang="ko-KR" sz="3600" b="1" dirty="0" smtClean="0"/>
              <a:t> IQ</a:t>
            </a:r>
            <a:r>
              <a:rPr lang="ko-KR" altLang="en-US" sz="3600" b="1" dirty="0" smtClean="0"/>
              <a:t>에 대하여</a:t>
            </a:r>
            <a:r>
              <a:rPr lang="en-US" altLang="ko-KR" sz="3600" b="1" dirty="0" smtClean="0"/>
              <a:t>~~ 7 + 7 </a:t>
            </a:r>
            <a:r>
              <a:rPr lang="ko-KR" altLang="en-US" sz="1800" dirty="0" smtClean="0"/>
              <a:t/>
            </a:r>
            <a:br>
              <a:rPr lang="ko-KR" altLang="en-US" sz="1800" dirty="0" smtClean="0"/>
            </a:br>
            <a:endParaRPr lang="ko-KR" altLang="en-US" sz="1800" dirty="0"/>
          </a:p>
        </p:txBody>
      </p:sp>
      <p:sp>
        <p:nvSpPr>
          <p:cNvPr id="3" name="내용 개체 틀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ko-KR" altLang="en-US" b="1" dirty="0" err="1" smtClean="0"/>
              <a:t>언어성</a:t>
            </a:r>
            <a:r>
              <a:rPr lang="ko-KR" altLang="en-US" b="1" dirty="0" smtClean="0"/>
              <a:t> 지능과 </a:t>
            </a:r>
            <a:r>
              <a:rPr lang="ko-KR" altLang="en-US" b="1" dirty="0" err="1" smtClean="0"/>
              <a:t>동작성</a:t>
            </a:r>
            <a:r>
              <a:rPr lang="ko-KR" altLang="en-US" b="1" dirty="0" smtClean="0"/>
              <a:t> 지능이 </a:t>
            </a:r>
            <a:endParaRPr lang="ko-KR" altLang="en-US" dirty="0" smtClean="0"/>
          </a:p>
          <a:p>
            <a:r>
              <a:rPr lang="ko-KR" altLang="en-US" b="1" dirty="0" smtClean="0"/>
              <a:t>   현저한 차이</a:t>
            </a:r>
            <a:r>
              <a:rPr lang="en-US" altLang="ko-KR" b="1" dirty="0" smtClean="0"/>
              <a:t>(</a:t>
            </a:r>
            <a:r>
              <a:rPr lang="ko-KR" altLang="en-US" b="1" dirty="0" smtClean="0"/>
              <a:t>괴리</a:t>
            </a:r>
            <a:r>
              <a:rPr lang="en-US" altLang="ko-KR" b="1" dirty="0" smtClean="0"/>
              <a:t>)</a:t>
            </a:r>
            <a:r>
              <a:rPr lang="ko-KR" altLang="en-US" b="1" dirty="0" smtClean="0"/>
              <a:t>를 보이는가</a:t>
            </a:r>
            <a:r>
              <a:rPr lang="en-US" altLang="ko-KR" b="1" dirty="0" smtClean="0"/>
              <a:t>?</a:t>
            </a:r>
            <a:endParaRPr lang="ko-KR" altLang="en-US" dirty="0" smtClean="0"/>
          </a:p>
          <a:p>
            <a:r>
              <a:rPr lang="ko-KR" altLang="en-US" b="1" dirty="0" smtClean="0"/>
              <a:t> 지능은 높은데 자습</a:t>
            </a:r>
            <a:endParaRPr lang="en-US" altLang="ko-KR" b="1" dirty="0" smtClean="0"/>
          </a:p>
          <a:p>
            <a:r>
              <a:rPr lang="en-US" altLang="ko-KR" b="1" dirty="0" smtClean="0"/>
              <a:t> (</a:t>
            </a:r>
            <a:r>
              <a:rPr lang="ko-KR" altLang="en-US" b="1" dirty="0" smtClean="0"/>
              <a:t>학습동기부여 및 행동학습</a:t>
            </a:r>
            <a:r>
              <a:rPr lang="en-US" altLang="ko-KR" b="1" dirty="0" smtClean="0"/>
              <a:t>)</a:t>
            </a:r>
            <a:r>
              <a:rPr lang="ko-KR" altLang="en-US" b="1" dirty="0" smtClean="0"/>
              <a:t>은 안 하는가</a:t>
            </a:r>
            <a:r>
              <a:rPr lang="en-US" altLang="ko-KR" b="1" dirty="0" smtClean="0"/>
              <a:t>? </a:t>
            </a:r>
            <a:endParaRPr lang="ko-KR" altLang="en-US" dirty="0" smtClean="0"/>
          </a:p>
          <a:p>
            <a:r>
              <a:rPr lang="ko-KR" altLang="en-US" b="1" dirty="0" smtClean="0"/>
              <a:t> 좌절과 시련을 감내</a:t>
            </a:r>
            <a:r>
              <a:rPr lang="en-US" altLang="ko-KR" b="1" dirty="0" smtClean="0"/>
              <a:t>,</a:t>
            </a:r>
            <a:r>
              <a:rPr lang="ko-KR" altLang="en-US" b="1" dirty="0" smtClean="0"/>
              <a:t>인내할 수 있는 끈덕짐과 용기가 있는가</a:t>
            </a:r>
            <a:r>
              <a:rPr lang="en-US" altLang="ko-KR" b="1" dirty="0" smtClean="0"/>
              <a:t>? </a:t>
            </a:r>
            <a:endParaRPr lang="ko-KR" altLang="en-US" dirty="0" smtClean="0"/>
          </a:p>
          <a:p>
            <a:r>
              <a:rPr lang="ko-KR" altLang="en-US" b="1" dirty="0" smtClean="0"/>
              <a:t> 나름대로 공부 혹은 타인 족집게 의지해도</a:t>
            </a:r>
            <a:endParaRPr lang="ko-KR" altLang="en-US" dirty="0" smtClean="0"/>
          </a:p>
          <a:p>
            <a:r>
              <a:rPr lang="ko-KR" altLang="en-US" b="1" dirty="0" smtClean="0"/>
              <a:t>    시험점수</a:t>
            </a:r>
            <a:r>
              <a:rPr lang="en-US" altLang="ko-KR" b="1" dirty="0" smtClean="0"/>
              <a:t>(</a:t>
            </a:r>
            <a:r>
              <a:rPr lang="ko-KR" altLang="en-US" b="1" dirty="0" smtClean="0"/>
              <a:t>한국</a:t>
            </a:r>
            <a:r>
              <a:rPr lang="en-US" altLang="ko-KR" b="1" dirty="0" smtClean="0"/>
              <a:t>:</a:t>
            </a:r>
            <a:r>
              <a:rPr lang="ko-KR" altLang="en-US" b="1" dirty="0" smtClean="0"/>
              <a:t>시간당 속전속결전쟁</a:t>
            </a:r>
            <a:r>
              <a:rPr lang="en-US" altLang="ko-KR" b="1" dirty="0" smtClean="0"/>
              <a:t>)</a:t>
            </a:r>
            <a:r>
              <a:rPr lang="ko-KR" altLang="en-US" b="1" dirty="0" smtClean="0"/>
              <a:t>가 </a:t>
            </a:r>
            <a:endParaRPr lang="ko-KR" altLang="en-US" dirty="0" smtClean="0"/>
          </a:p>
          <a:p>
            <a:r>
              <a:rPr lang="ko-KR" altLang="en-US" b="1" dirty="0" smtClean="0"/>
              <a:t>     안 나왔을 때 마음가짐과 몸가짐은</a:t>
            </a:r>
            <a:r>
              <a:rPr lang="en-US" altLang="ko-KR" b="1" dirty="0" smtClean="0"/>
              <a:t>? </a:t>
            </a:r>
            <a:endParaRPr lang="ko-KR" altLang="en-US" dirty="0" smtClean="0"/>
          </a:p>
          <a:p>
            <a:r>
              <a:rPr lang="ko-KR" altLang="en-US" b="1" dirty="0" smtClean="0"/>
              <a:t> 학습스트레스 및 우울증에 빠지면 </a:t>
            </a:r>
            <a:endParaRPr lang="en-US" altLang="ko-KR" b="1" dirty="0" smtClean="0"/>
          </a:p>
          <a:p>
            <a:r>
              <a:rPr lang="en-US" altLang="ko-KR" b="1" dirty="0" smtClean="0"/>
              <a:t>    </a:t>
            </a:r>
            <a:r>
              <a:rPr lang="ko-KR" altLang="en-US" b="1" dirty="0" smtClean="0"/>
              <a:t>뇌의 활성도가 떨어진단다</a:t>
            </a:r>
            <a:r>
              <a:rPr lang="en-US" altLang="ko-KR" b="1" dirty="0" smtClean="0"/>
              <a:t>??</a:t>
            </a:r>
            <a:endParaRPr lang="ko-KR" altLang="en-US" dirty="0" smtClean="0"/>
          </a:p>
          <a:p>
            <a:r>
              <a:rPr lang="ko-KR" altLang="en-US" b="1" dirty="0" smtClean="0"/>
              <a:t> 우호적인 가정환경 </a:t>
            </a:r>
            <a:r>
              <a:rPr lang="en-US" altLang="ko-KR" b="1" dirty="0" smtClean="0"/>
              <a:t>(</a:t>
            </a:r>
            <a:r>
              <a:rPr lang="ko-KR" altLang="en-US" b="1" dirty="0" smtClean="0"/>
              <a:t>심리적</a:t>
            </a:r>
            <a:r>
              <a:rPr lang="en-US" altLang="ko-KR" b="1" dirty="0" smtClean="0"/>
              <a:t>+</a:t>
            </a:r>
            <a:r>
              <a:rPr lang="ko-KR" altLang="en-US" b="1" dirty="0" smtClean="0"/>
              <a:t>경제적</a:t>
            </a:r>
            <a:r>
              <a:rPr lang="en-US" altLang="ko-KR" b="1" dirty="0" smtClean="0"/>
              <a:t>+</a:t>
            </a:r>
            <a:r>
              <a:rPr lang="ko-KR" altLang="en-US" b="1" dirty="0" smtClean="0"/>
              <a:t>정서적</a:t>
            </a:r>
            <a:r>
              <a:rPr lang="en-US" altLang="ko-KR" b="1" dirty="0" smtClean="0"/>
              <a:t>)?</a:t>
            </a:r>
            <a:endParaRPr lang="ko-KR" altLang="en-US" dirty="0" smtClean="0"/>
          </a:p>
          <a:p>
            <a:r>
              <a:rPr lang="ko-KR" altLang="en-US" b="1" dirty="0" smtClean="0"/>
              <a:t>    삶과 꿈 찾아 가꾸고 의미부여하기</a:t>
            </a:r>
            <a:endParaRPr lang="ko-KR" altLang="en-US" dirty="0" smtClean="0"/>
          </a:p>
          <a:p>
            <a:r>
              <a:rPr lang="en-US" altLang="ko-KR" b="1" dirty="0" smtClean="0"/>
              <a:t>    (</a:t>
            </a:r>
            <a:r>
              <a:rPr lang="ko-KR" altLang="en-US" b="1" dirty="0" smtClean="0"/>
              <a:t>자기 이미지다짐 </a:t>
            </a:r>
            <a:r>
              <a:rPr lang="ko-KR" altLang="en-US" b="1" dirty="0" err="1" smtClean="0"/>
              <a:t>코디코칭</a:t>
            </a:r>
            <a:r>
              <a:rPr lang="en-US" altLang="ko-KR" b="1" dirty="0" smtClean="0"/>
              <a:t>) </a:t>
            </a:r>
          </a:p>
          <a:p>
            <a:endParaRPr lang="ko-KR"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1800" dirty="0" smtClean="0"/>
              <a:t/>
            </a:r>
            <a:br>
              <a:rPr lang="en-US" altLang="ko-KR" sz="1800" dirty="0" smtClean="0"/>
            </a:br>
            <a:r>
              <a:rPr lang="en-US" altLang="ko-KR" sz="3600" b="1" dirty="0" smtClean="0"/>
              <a:t> IQ</a:t>
            </a:r>
            <a:r>
              <a:rPr lang="ko-KR" altLang="en-US" sz="3600" b="1" dirty="0" smtClean="0"/>
              <a:t>에 대하여</a:t>
            </a:r>
            <a:r>
              <a:rPr lang="en-US" altLang="ko-KR" sz="3600" b="1" dirty="0" smtClean="0"/>
              <a:t>~~ 7 + 7 </a:t>
            </a:r>
            <a:r>
              <a:rPr lang="ko-KR" altLang="en-US" sz="1800" dirty="0" smtClean="0"/>
              <a:t/>
            </a:r>
            <a:br>
              <a:rPr lang="ko-KR" altLang="en-US" sz="1800" dirty="0" smtClean="0"/>
            </a:br>
            <a:endParaRPr lang="ko-KR" altLang="en-US" sz="1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0000" lnSpcReduction="20000"/>
          </a:bodyPr>
          <a:lstStyle/>
          <a:p>
            <a:r>
              <a:rPr lang="ko-KR" altLang="en-US" sz="4300" b="1" dirty="0" err="1" smtClean="0"/>
              <a:t>모짜르트</a:t>
            </a:r>
            <a:r>
              <a:rPr lang="ko-KR" altLang="en-US" sz="4300" b="1" dirty="0" smtClean="0"/>
              <a:t> 태교효과는 없으나  소아 음악활동이 </a:t>
            </a:r>
            <a:endParaRPr lang="en-US" altLang="ko-KR" sz="4300" b="1" dirty="0" smtClean="0"/>
          </a:p>
          <a:p>
            <a:r>
              <a:rPr lang="en-US" altLang="ko-KR" sz="4300" b="1" dirty="0" smtClean="0"/>
              <a:t>  </a:t>
            </a:r>
            <a:r>
              <a:rPr lang="ko-KR" altLang="en-US" sz="4300" b="1" dirty="0" smtClean="0"/>
              <a:t>수학능력에 도움이 된단다</a:t>
            </a:r>
            <a:r>
              <a:rPr lang="en-US" altLang="ko-KR" sz="4300" b="1" dirty="0" smtClean="0"/>
              <a:t>!</a:t>
            </a:r>
            <a:r>
              <a:rPr lang="ko-KR" altLang="en-US" sz="4300" dirty="0" smtClean="0"/>
              <a:t> </a:t>
            </a:r>
          </a:p>
          <a:p>
            <a:r>
              <a:rPr lang="en-US" altLang="ko-KR" sz="4300" b="1" dirty="0" smtClean="0"/>
              <a:t>&lt;</a:t>
            </a:r>
            <a:r>
              <a:rPr lang="ko-KR" altLang="en-US" sz="4300" b="1" dirty="0" err="1" smtClean="0"/>
              <a:t>아인쉬타인</a:t>
            </a:r>
            <a:r>
              <a:rPr lang="ko-KR" altLang="en-US" sz="4300" dirty="0" smtClean="0"/>
              <a:t> </a:t>
            </a:r>
          </a:p>
          <a:p>
            <a:r>
              <a:rPr lang="ko-KR" altLang="en-US" sz="4300" dirty="0" err="1" smtClean="0">
                <a:hlinkClick r:id="rId2"/>
              </a:rPr>
              <a:t>아인쉬타인</a:t>
            </a:r>
            <a:r>
              <a:rPr lang="ko-KR" altLang="en-US" sz="4300" dirty="0" smtClean="0">
                <a:hlinkClick r:id="rId2"/>
              </a:rPr>
              <a:t> 어머니의 칭찬 </a:t>
            </a:r>
            <a:r>
              <a:rPr lang="en-US" altLang="ko-KR" sz="4300" dirty="0" smtClean="0">
                <a:hlinkClick r:id="rId2"/>
              </a:rPr>
              <a:t>:: </a:t>
            </a:r>
            <a:r>
              <a:rPr lang="ko-KR" altLang="en-US" sz="4300" dirty="0" smtClean="0">
                <a:hlinkClick r:id="rId2"/>
              </a:rPr>
              <a:t>네오</a:t>
            </a:r>
            <a:r>
              <a:rPr lang="en-US" altLang="ko-KR" sz="4300" dirty="0" smtClean="0">
                <a:hlinkClick r:id="rId2"/>
              </a:rPr>
              <a:t>T</a:t>
            </a:r>
            <a:r>
              <a:rPr lang="ko-KR" altLang="en-US" sz="4300" dirty="0" smtClean="0">
                <a:hlinkClick r:id="rId2"/>
              </a:rPr>
              <a:t>스토리</a:t>
            </a:r>
            <a:endParaRPr lang="ko-KR" altLang="en-US" sz="4300" dirty="0" smtClean="0"/>
          </a:p>
          <a:p>
            <a:r>
              <a:rPr lang="ko-KR" altLang="en-US" sz="4300" dirty="0" smtClean="0"/>
              <a:t>위대한 물리학자 </a:t>
            </a:r>
            <a:r>
              <a:rPr lang="ko-KR" altLang="en-US" sz="4300" dirty="0" err="1" smtClean="0"/>
              <a:t>아인쉬타인은</a:t>
            </a:r>
            <a:r>
              <a:rPr lang="ko-KR" altLang="en-US" sz="4300" dirty="0" smtClean="0"/>
              <a:t> 초등학교 성적이 엉망이었다</a:t>
            </a:r>
            <a:r>
              <a:rPr lang="en-US" altLang="ko-KR" sz="4300" dirty="0" smtClean="0"/>
              <a:t>.</a:t>
            </a:r>
            <a:endParaRPr lang="ko-KR" altLang="en-US" sz="4300" dirty="0" smtClean="0"/>
          </a:p>
          <a:p>
            <a:r>
              <a:rPr lang="ko-KR" altLang="en-US" sz="4300" dirty="0" smtClean="0"/>
              <a:t> </a:t>
            </a:r>
            <a:r>
              <a:rPr lang="ko-KR" altLang="en-US" sz="4300" dirty="0" err="1" smtClean="0"/>
              <a:t>아인쉬타인의</a:t>
            </a:r>
            <a:r>
              <a:rPr lang="ko-KR" altLang="en-US" sz="4300" dirty="0" smtClean="0"/>
              <a:t> 어머니 는 어린 </a:t>
            </a:r>
            <a:r>
              <a:rPr lang="ko-KR" altLang="en-US" sz="4300" dirty="0" err="1" smtClean="0"/>
              <a:t>아인쉬타인에게</a:t>
            </a:r>
            <a:r>
              <a:rPr lang="ko-KR" altLang="en-US" sz="4300" dirty="0" smtClean="0"/>
              <a:t> 이렇게 말했다</a:t>
            </a:r>
            <a:r>
              <a:rPr lang="en-US" altLang="ko-KR" sz="4300" dirty="0" smtClean="0"/>
              <a:t>.</a:t>
            </a:r>
            <a:r>
              <a:rPr lang="ko-KR" altLang="en-US" sz="4300" dirty="0" smtClean="0"/>
              <a:t>  </a:t>
            </a:r>
          </a:p>
          <a:p>
            <a:r>
              <a:rPr lang="ko-KR" altLang="en-US" sz="4300" dirty="0" smtClean="0"/>
              <a:t>‘인생은 자전거 타는 것과 같다</a:t>
            </a:r>
            <a:r>
              <a:rPr lang="en-US" altLang="ko-KR" sz="4300" dirty="0" smtClean="0"/>
              <a:t>.</a:t>
            </a:r>
            <a:r>
              <a:rPr lang="ko-KR" altLang="en-US" sz="4300" dirty="0" smtClean="0"/>
              <a:t/>
            </a:r>
            <a:br>
              <a:rPr lang="ko-KR" altLang="en-US" sz="4300" dirty="0" smtClean="0"/>
            </a:br>
            <a:r>
              <a:rPr lang="ko-KR" altLang="en-US" sz="4300" dirty="0" smtClean="0"/>
              <a:t>밸런스를 유지하려면 계속 움직여야 한다’</a:t>
            </a:r>
          </a:p>
          <a:p>
            <a:r>
              <a:rPr lang="ko-KR" altLang="en-US" sz="4300" dirty="0" smtClean="0"/>
              <a:t> </a:t>
            </a:r>
            <a:r>
              <a:rPr lang="en-US" altLang="ko-KR" sz="4300" dirty="0" smtClean="0"/>
              <a:t>(Life is like riding a bicycle. </a:t>
            </a:r>
            <a:endParaRPr lang="ko-KR" altLang="en-US" sz="4300" dirty="0" smtClean="0"/>
          </a:p>
          <a:p>
            <a:r>
              <a:rPr lang="ko-KR" altLang="en-US" sz="4300" dirty="0" smtClean="0"/>
              <a:t> </a:t>
            </a:r>
            <a:r>
              <a:rPr lang="en-US" altLang="ko-KR" sz="4300" dirty="0" smtClean="0"/>
              <a:t>To keep your balance, you must keep moving)</a:t>
            </a:r>
            <a:endParaRPr lang="ko-KR" altLang="en-US" sz="4300" dirty="0" smtClean="0"/>
          </a:p>
          <a:p>
            <a:r>
              <a:rPr lang="ko-KR" altLang="en-US" sz="4300" dirty="0" smtClean="0"/>
              <a:t> </a:t>
            </a:r>
            <a:r>
              <a:rPr lang="ko-KR" altLang="en-US" sz="4300" dirty="0" smtClean="0">
                <a:hlinkClick r:id="rId3"/>
              </a:rPr>
              <a:t>현장감 있는 상대성이론의 배경 설명 </a:t>
            </a:r>
            <a:r>
              <a:rPr lang="en-US" altLang="ko-KR" sz="4300" dirty="0" smtClean="0">
                <a:hlinkClick r:id="rId3"/>
              </a:rPr>
              <a:t>- </a:t>
            </a:r>
            <a:r>
              <a:rPr lang="ko-KR" altLang="en-US" sz="4300" dirty="0" smtClean="0">
                <a:hlinkClick r:id="rId3"/>
              </a:rPr>
              <a:t>방송통신대학교 학보사</a:t>
            </a:r>
            <a:endParaRPr lang="ko-KR" altLang="en-US" sz="4300" dirty="0" smtClean="0"/>
          </a:p>
          <a:p>
            <a:r>
              <a:rPr lang="ko-KR" altLang="en-US" sz="4300" dirty="0" smtClean="0"/>
              <a:t> </a:t>
            </a:r>
            <a:r>
              <a:rPr lang="ko-KR" altLang="en-US" sz="4300" dirty="0" smtClean="0">
                <a:hlinkClick r:id="rId4"/>
              </a:rPr>
              <a:t>문예노트</a:t>
            </a:r>
            <a:r>
              <a:rPr lang="en-US" altLang="ko-KR" sz="4300" dirty="0" smtClean="0">
                <a:hlinkClick r:id="rId4"/>
              </a:rPr>
              <a:t>(Literarynote.kr) ::</a:t>
            </a:r>
            <a:r>
              <a:rPr lang="ko-KR" altLang="en-US" sz="4300" dirty="0" smtClean="0"/>
              <a:t> </a:t>
            </a:r>
          </a:p>
          <a:p>
            <a:r>
              <a:rPr lang="ko-KR" altLang="en-US" sz="4300" dirty="0" err="1" smtClean="0">
                <a:hlinkClick r:id="rId5"/>
              </a:rPr>
              <a:t>개발새발</a:t>
            </a:r>
            <a:r>
              <a:rPr lang="ko-KR" altLang="en-US" sz="4300" dirty="0" smtClean="0">
                <a:hlinkClick r:id="rId5"/>
              </a:rPr>
              <a:t> 써진 과학공책 </a:t>
            </a:r>
            <a:r>
              <a:rPr lang="en-US" altLang="ko-KR" sz="4300" dirty="0" smtClean="0">
                <a:hlinkClick r:id="rId5"/>
              </a:rPr>
              <a:t>: </a:t>
            </a:r>
            <a:r>
              <a:rPr lang="ko-KR" altLang="en-US" sz="4300" dirty="0" smtClean="0">
                <a:hlinkClick r:id="rId5"/>
              </a:rPr>
              <a:t>과학의 구조</a:t>
            </a:r>
            <a:endParaRPr lang="ko-KR" altLang="en-US" sz="4300" dirty="0" smtClean="0"/>
          </a:p>
          <a:p>
            <a:r>
              <a:rPr lang="en-US" altLang="ko-KR" sz="4300" dirty="0" smtClean="0">
                <a:hlinkClick r:id="rId5"/>
              </a:rPr>
              <a:t>http://binote.com/100268</a:t>
            </a:r>
            <a:endParaRPr lang="ko-KR" altLang="en-US" sz="4300" dirty="0" smtClean="0"/>
          </a:p>
          <a:p>
            <a:r>
              <a:rPr lang="ko-KR" altLang="en-US" sz="4300" dirty="0" smtClean="0"/>
              <a:t>  </a:t>
            </a:r>
          </a:p>
          <a:p>
            <a:endParaRPr lang="ko-KR"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altLang="ko-KR" b="1" dirty="0" smtClean="0"/>
              <a:t>IQ</a:t>
            </a:r>
            <a:r>
              <a:rPr lang="ko-KR" altLang="en-US" b="1" dirty="0" smtClean="0"/>
              <a:t>에 대하여</a:t>
            </a:r>
            <a:r>
              <a:rPr lang="en-US" altLang="ko-KR" b="1" dirty="0" smtClean="0"/>
              <a:t>~~ 7 + 7</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ko-KR" altLang="en-US" b="1" dirty="0" smtClean="0"/>
              <a:t>아이와  창의적이고 격려적인 대화를</a:t>
            </a:r>
            <a:endParaRPr lang="ko-KR" altLang="en-US" dirty="0" smtClean="0"/>
          </a:p>
          <a:p>
            <a:r>
              <a:rPr lang="ko-KR" altLang="en-US" dirty="0" smtClean="0"/>
              <a:t> </a:t>
            </a:r>
          </a:p>
          <a:p>
            <a:r>
              <a:rPr lang="ko-KR" altLang="en-US" b="1" dirty="0" smtClean="0"/>
              <a:t>나누는 부모의 자녀는 성적이 높단다</a:t>
            </a:r>
            <a:endParaRPr lang="en-US" altLang="ko-KR" b="1" dirty="0" smtClean="0"/>
          </a:p>
          <a:p>
            <a:r>
              <a:rPr lang="en-US" altLang="ko-KR" b="1" dirty="0" smtClean="0"/>
              <a:t>&lt;</a:t>
            </a:r>
            <a:r>
              <a:rPr lang="ko-KR" altLang="en-US" b="1" dirty="0" smtClean="0"/>
              <a:t>케네디 </a:t>
            </a:r>
            <a:endParaRPr lang="ko-KR" altLang="en-US" dirty="0" smtClean="0"/>
          </a:p>
          <a:p>
            <a:r>
              <a:rPr lang="ko-KR" altLang="en-US" dirty="0" smtClean="0"/>
              <a:t> </a:t>
            </a:r>
          </a:p>
          <a:p>
            <a:r>
              <a:rPr lang="en-US" altLang="ko-KR" b="1" dirty="0" err="1" smtClean="0"/>
              <a:t>kennedy</a:t>
            </a:r>
            <a:r>
              <a:rPr lang="en-US" altLang="ko-KR" b="1" dirty="0" smtClean="0"/>
              <a:t> center</a:t>
            </a:r>
            <a:endParaRPr lang="ko-KR" altLang="en-US" dirty="0" smtClean="0"/>
          </a:p>
          <a:p>
            <a:r>
              <a:rPr lang="ko-KR" altLang="en-US" dirty="0" smtClean="0"/>
              <a:t> </a:t>
            </a:r>
          </a:p>
          <a:p>
            <a:r>
              <a:rPr lang="en-US" altLang="ko-KR" b="1" dirty="0" smtClean="0">
                <a:hlinkClick r:id="rId2"/>
              </a:rPr>
              <a:t>http://search.aol.com/aol/search?s_it=topsearchbox.search.a&amp;v_t=comsearch50&amp;q=kennedy+center </a:t>
            </a:r>
            <a:endParaRPr lang="en-US" altLang="ko-KR" b="1" dirty="0">
              <a:hlinkClick r:id="rId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altLang="ko-KR" b="1" dirty="0" smtClean="0"/>
              <a:t>IQ</a:t>
            </a:r>
            <a:r>
              <a:rPr lang="ko-KR" altLang="en-US" b="1" dirty="0" smtClean="0"/>
              <a:t>에 대하여</a:t>
            </a:r>
            <a:r>
              <a:rPr lang="en-US" altLang="ko-KR" b="1" dirty="0" smtClean="0"/>
              <a:t>~~ 7 + 7</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en-US" altLang="ko-KR" b="1" dirty="0" smtClean="0"/>
              <a:t>1</a:t>
            </a:r>
            <a:r>
              <a:rPr lang="ko-KR" altLang="en-US" b="1" dirty="0" smtClean="0"/>
              <a:t>시간 지나면 </a:t>
            </a:r>
            <a:r>
              <a:rPr lang="en-US" altLang="ko-KR" b="1" dirty="0" smtClean="0"/>
              <a:t>20~0%</a:t>
            </a:r>
            <a:r>
              <a:rPr lang="ko-KR" altLang="en-US" b="1" dirty="0" smtClean="0"/>
              <a:t>만  남는데</a:t>
            </a:r>
            <a:r>
              <a:rPr lang="en-US" altLang="ko-KR" b="1" dirty="0" smtClean="0"/>
              <a:t>(</a:t>
            </a:r>
            <a:r>
              <a:rPr lang="ko-KR" altLang="en-US" b="1" dirty="0" smtClean="0"/>
              <a:t>시간지우개 작동</a:t>
            </a:r>
            <a:r>
              <a:rPr lang="en-US" altLang="ko-KR" b="1" dirty="0" smtClean="0"/>
              <a:t>) </a:t>
            </a:r>
            <a:endParaRPr lang="ko-KR" altLang="en-US" dirty="0" smtClean="0"/>
          </a:p>
          <a:p>
            <a:r>
              <a:rPr lang="ko-KR" altLang="en-US" dirty="0" smtClean="0"/>
              <a:t> </a:t>
            </a:r>
          </a:p>
          <a:p>
            <a:r>
              <a:rPr lang="ko-KR" altLang="en-US" b="1" dirty="0" smtClean="0"/>
              <a:t>어떻게 장기기억으로 옮길까</a:t>
            </a:r>
            <a:r>
              <a:rPr lang="en-US" altLang="ko-KR" b="1" dirty="0" smtClean="0"/>
              <a:t>? </a:t>
            </a:r>
            <a:r>
              <a:rPr lang="ko-KR" altLang="en-US" b="1" dirty="0" err="1" smtClean="0"/>
              <a:t>에빙하우스</a:t>
            </a:r>
            <a:r>
              <a:rPr lang="ko-KR" altLang="en-US" b="1" dirty="0" smtClean="0"/>
              <a:t> 반복</a:t>
            </a:r>
            <a:endParaRPr lang="ko-KR" altLang="en-US" dirty="0" smtClean="0"/>
          </a:p>
          <a:p>
            <a:r>
              <a:rPr lang="ko-KR" altLang="en-US" dirty="0" smtClean="0"/>
              <a:t> </a:t>
            </a:r>
          </a:p>
          <a:p>
            <a:r>
              <a:rPr lang="en-US" altLang="ko-KR" b="1" dirty="0" err="1" smtClean="0"/>
              <a:t>Ebbinghouse</a:t>
            </a:r>
            <a:r>
              <a:rPr lang="en-US" altLang="ko-KR" b="1" dirty="0" smtClean="0"/>
              <a:t> new learning curve</a:t>
            </a:r>
            <a:endParaRPr lang="ko-KR" altLang="en-US" dirty="0" smtClean="0"/>
          </a:p>
          <a:p>
            <a:r>
              <a:rPr lang="en-US" altLang="ko-KR" b="1" u="sng" dirty="0" smtClean="0">
                <a:hlinkClick r:id="rId2"/>
              </a:rPr>
              <a:t>http://search.aol.com/aol/search?s_it=topsearchbox.search&amp;v_t=comsearch50&amp;q=Ebbinghouse+new+learning+curve</a:t>
            </a:r>
            <a:endParaRPr lang="ko-KR" altLang="en-US" dirty="0" smtClean="0"/>
          </a:p>
          <a:p>
            <a:r>
              <a:rPr lang="ko-KR" altLang="en-US" dirty="0" smtClean="0"/>
              <a:t>  </a:t>
            </a:r>
          </a:p>
          <a:p>
            <a:endParaRPr lang="ko-KR"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altLang="ko-KR" b="1" dirty="0" smtClean="0"/>
              <a:t>IQ</a:t>
            </a:r>
            <a:r>
              <a:rPr lang="ko-KR" altLang="en-US" b="1" dirty="0" smtClean="0"/>
              <a:t>에 대하여</a:t>
            </a:r>
            <a:r>
              <a:rPr lang="en-US" altLang="ko-KR" b="1" dirty="0" smtClean="0"/>
              <a:t>~~ 7 + 7</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ko-KR" altLang="en-US" b="1" dirty="0" smtClean="0"/>
              <a:t>성적과</a:t>
            </a:r>
            <a:r>
              <a:rPr lang="en-US" altLang="ko-KR" b="1" dirty="0" smtClean="0"/>
              <a:t>:: </a:t>
            </a:r>
            <a:r>
              <a:rPr lang="ko-KR" altLang="en-US" b="1" dirty="0" smtClean="0"/>
              <a:t>지능지수 관계는  </a:t>
            </a:r>
            <a:r>
              <a:rPr lang="en-US" altLang="ko-KR" b="1" dirty="0" smtClean="0"/>
              <a:t>15%,</a:t>
            </a:r>
            <a:r>
              <a:rPr lang="ko-KR" altLang="en-US" b="1" dirty="0" smtClean="0"/>
              <a:t>공부기술은 </a:t>
            </a:r>
            <a:r>
              <a:rPr lang="en-US" altLang="ko-KR" b="1" dirty="0" smtClean="0"/>
              <a:t>24%&lt;</a:t>
            </a:r>
            <a:r>
              <a:rPr lang="ko-KR" altLang="en-US" b="1" dirty="0" smtClean="0"/>
              <a:t>정찬호 </a:t>
            </a:r>
            <a:r>
              <a:rPr lang="ko-KR" altLang="en-US" b="1" dirty="0" err="1" smtClean="0"/>
              <a:t>학습클리닉</a:t>
            </a:r>
            <a:endParaRPr lang="ko-KR" altLang="en-US" dirty="0" smtClean="0"/>
          </a:p>
          <a:p>
            <a:r>
              <a:rPr lang="ko-KR" altLang="en-US" dirty="0" smtClean="0"/>
              <a:t> </a:t>
            </a:r>
          </a:p>
          <a:p>
            <a:r>
              <a:rPr lang="ko-KR" altLang="en-US" b="1" dirty="0" smtClean="0"/>
              <a:t>정찬호 </a:t>
            </a:r>
            <a:r>
              <a:rPr lang="ko-KR" altLang="en-US" b="1" dirty="0" err="1" smtClean="0"/>
              <a:t>학습클리닉</a:t>
            </a:r>
            <a:endParaRPr lang="ko-KR" altLang="en-US" dirty="0" smtClean="0"/>
          </a:p>
          <a:p>
            <a:r>
              <a:rPr lang="ko-KR" altLang="en-US" dirty="0" smtClean="0"/>
              <a:t> </a:t>
            </a:r>
          </a:p>
          <a:p>
            <a:r>
              <a:rPr lang="en-US" altLang="ko-KR" b="1" dirty="0" smtClean="0">
                <a:hlinkClick r:id="rId2"/>
              </a:rPr>
              <a:t>http://search.aol.com/aol/search?s_it=topsearchbox.search&amp;v_t=comsearch50&amp;q=%EC%A0%95%EC%B0%AC%ED%98%B8+%ED%95%99%EC%8A%B5%ED%81%B4%EB%A6%AC%EB%8B%89</a:t>
            </a:r>
            <a:endParaRPr lang="ko-KR" altLang="en-US" dirty="0" smtClean="0"/>
          </a:p>
          <a:p>
            <a:r>
              <a:rPr lang="ko-KR" altLang="en-US" dirty="0" smtClean="0"/>
              <a:t> </a:t>
            </a:r>
          </a:p>
          <a:p>
            <a:r>
              <a:rPr lang="ko-KR" altLang="en-US" dirty="0" smtClean="0"/>
              <a:t>  </a:t>
            </a:r>
          </a:p>
          <a:p>
            <a:endParaRPr lang="ko-KR"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altLang="ko-KR" b="1" dirty="0" smtClean="0"/>
              <a:t>IQ</a:t>
            </a:r>
            <a:r>
              <a:rPr lang="ko-KR" altLang="en-US" b="1" dirty="0" smtClean="0"/>
              <a:t>에 대하여</a:t>
            </a:r>
            <a:r>
              <a:rPr lang="en-US" altLang="ko-KR" b="1" dirty="0" smtClean="0"/>
              <a:t>~~ 7 + 7</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ko-KR" altLang="en-US" b="1" dirty="0" smtClean="0"/>
              <a:t>하버드대학에서도 신입생에게 </a:t>
            </a:r>
            <a:endParaRPr lang="en-US" altLang="ko-KR" b="1" dirty="0" smtClean="0"/>
          </a:p>
          <a:p>
            <a:r>
              <a:rPr lang="en-US" altLang="ko-KR" b="1" dirty="0" smtClean="0"/>
              <a:t> </a:t>
            </a:r>
            <a:r>
              <a:rPr lang="ko-KR" altLang="en-US" b="1" dirty="0" err="1" smtClean="0"/>
              <a:t>공부기술을가르치는</a:t>
            </a:r>
            <a:r>
              <a:rPr lang="ko-KR" altLang="en-US" b="1" dirty="0" smtClean="0"/>
              <a:t> 이유는</a:t>
            </a:r>
            <a:r>
              <a:rPr lang="en-US" altLang="ko-KR" b="1" dirty="0" smtClean="0"/>
              <a:t>?</a:t>
            </a:r>
            <a:endParaRPr lang="ko-KR" altLang="en-US" dirty="0" smtClean="0"/>
          </a:p>
          <a:p>
            <a:r>
              <a:rPr lang="ko-KR" altLang="en-US" dirty="0" smtClean="0"/>
              <a:t> </a:t>
            </a:r>
          </a:p>
          <a:p>
            <a:r>
              <a:rPr lang="en-US" altLang="ko-KR" b="1" dirty="0" smtClean="0"/>
              <a:t>Harvard </a:t>
            </a:r>
            <a:r>
              <a:rPr lang="en-US" altLang="ko-KR" b="1" dirty="0" err="1" smtClean="0"/>
              <a:t>Univ</a:t>
            </a:r>
            <a:r>
              <a:rPr lang="en-US" altLang="ko-KR" b="1" dirty="0" smtClean="0"/>
              <a:t> Freshman Curriculum</a:t>
            </a:r>
            <a:endParaRPr lang="ko-KR" altLang="en-US" dirty="0" smtClean="0"/>
          </a:p>
          <a:p>
            <a:r>
              <a:rPr lang="ko-KR" altLang="en-US" dirty="0" smtClean="0"/>
              <a:t> </a:t>
            </a:r>
          </a:p>
          <a:p>
            <a:r>
              <a:rPr lang="en-US" altLang="ko-KR" dirty="0" smtClean="0">
                <a:hlinkClick r:id="rId2"/>
              </a:rPr>
              <a:t>http://search.aol.com/aol/search?q=Harvard+Univ+Freshman+Curriculum </a:t>
            </a:r>
          </a:p>
          <a:p>
            <a:endParaRPr lang="ko-KR"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altLang="ko-KR" b="1" dirty="0" smtClean="0"/>
              <a:t>IQ</a:t>
            </a:r>
            <a:r>
              <a:rPr lang="ko-KR" altLang="en-US" b="1" dirty="0" smtClean="0"/>
              <a:t>에 대하여</a:t>
            </a:r>
            <a:r>
              <a:rPr lang="en-US" altLang="ko-KR" b="1" dirty="0" smtClean="0"/>
              <a:t>~~ 7 + 7</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ko-KR" altLang="en-US" b="1" dirty="0" err="1" smtClean="0"/>
              <a:t>러셀</a:t>
            </a:r>
            <a:r>
              <a:rPr lang="ko-KR" altLang="en-US" b="1" dirty="0" smtClean="0"/>
              <a:t> </a:t>
            </a:r>
            <a:r>
              <a:rPr lang="ko-KR" altLang="en-US" b="1" dirty="0" err="1" smtClean="0"/>
              <a:t>베이커</a:t>
            </a:r>
            <a:r>
              <a:rPr lang="ko-KR" altLang="en-US" b="1" dirty="0" smtClean="0"/>
              <a:t>  </a:t>
            </a:r>
            <a:r>
              <a:rPr lang="ko-KR" altLang="en-US" b="1" dirty="0" err="1" smtClean="0"/>
              <a:t>연상법</a:t>
            </a:r>
            <a:r>
              <a:rPr lang="ko-KR" altLang="en-US" b="1" dirty="0" smtClean="0"/>
              <a:t>  </a:t>
            </a:r>
            <a:endParaRPr lang="en-US" altLang="ko-KR" b="1" dirty="0" smtClean="0"/>
          </a:p>
          <a:p>
            <a:r>
              <a:rPr lang="en-US" altLang="ko-KR" b="1" dirty="0" smtClean="0"/>
              <a:t>'</a:t>
            </a:r>
            <a:r>
              <a:rPr lang="ko-KR" altLang="en-US" b="1" dirty="0" smtClean="0"/>
              <a:t>공부 잘하는 방법 시리즈</a:t>
            </a:r>
            <a:r>
              <a:rPr lang="en-US" altLang="ko-KR" b="1" dirty="0" smtClean="0"/>
              <a:t>'</a:t>
            </a:r>
            <a:endParaRPr lang="ko-KR" altLang="en-US" dirty="0" smtClean="0"/>
          </a:p>
          <a:p>
            <a:r>
              <a:rPr lang="ko-KR" altLang="en-US" dirty="0" smtClean="0"/>
              <a:t> </a:t>
            </a:r>
          </a:p>
          <a:p>
            <a:r>
              <a:rPr lang="en-US" altLang="ko-KR" b="1" dirty="0" smtClean="0"/>
              <a:t>Russell Baker IMAGINATION POWER</a:t>
            </a:r>
            <a:endParaRPr lang="ko-KR" altLang="en-US" dirty="0" smtClean="0"/>
          </a:p>
          <a:p>
            <a:r>
              <a:rPr lang="ko-KR" altLang="en-US" dirty="0" smtClean="0"/>
              <a:t> </a:t>
            </a:r>
          </a:p>
          <a:p>
            <a:r>
              <a:rPr lang="en-US" altLang="ko-KR" dirty="0" smtClean="0">
                <a:hlinkClick r:id="rId2"/>
              </a:rPr>
              <a:t>http://search.aol.com/aol/search?q=Russell+Baker+IMAGINATION+POWER</a:t>
            </a:r>
            <a:endParaRPr lang="ko-KR" altLang="en-US" dirty="0" smtClean="0"/>
          </a:p>
          <a:p>
            <a:r>
              <a:rPr lang="ko-KR" altLang="en-US" dirty="0" smtClean="0"/>
              <a:t>  </a:t>
            </a:r>
          </a:p>
          <a:p>
            <a:endParaRPr lang="ko-KR"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altLang="ko-KR" b="1" dirty="0" smtClean="0"/>
              <a:t>IQ</a:t>
            </a:r>
            <a:r>
              <a:rPr lang="ko-KR" altLang="en-US" b="1" dirty="0" smtClean="0"/>
              <a:t>에 대하여</a:t>
            </a:r>
            <a:r>
              <a:rPr lang="en-US" altLang="ko-KR" b="1" dirty="0" smtClean="0"/>
              <a:t>~~ 7 + 7</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en-US" altLang="ko-KR" b="1" dirty="0" smtClean="0">
                <a:hlinkClick r:id="rId2"/>
              </a:rPr>
              <a:t>Miller's Magic Number Seven (magic 7 +/-2)</a:t>
            </a:r>
            <a:endParaRPr lang="en-US" altLang="ko-KR" dirty="0" smtClean="0"/>
          </a:p>
          <a:p>
            <a:r>
              <a:rPr lang="en-US" altLang="ko-KR" dirty="0" smtClean="0"/>
              <a:t> </a:t>
            </a:r>
          </a:p>
          <a:p>
            <a:r>
              <a:rPr lang="en-US" altLang="ko-KR" dirty="0" smtClean="0">
                <a:hlinkClick r:id="rId3"/>
              </a:rPr>
              <a:t>The Magical Number Seven, Plus or Minus Two - Wikipedia</a:t>
            </a:r>
            <a:endParaRPr lang="en-US" altLang="ko-KR" dirty="0" smtClean="0"/>
          </a:p>
          <a:p>
            <a:r>
              <a:rPr lang="en-US" altLang="ko-KR" dirty="0" smtClean="0"/>
              <a:t>  </a:t>
            </a:r>
          </a:p>
          <a:p>
            <a:r>
              <a:rPr lang="en-US" altLang="ko-KR" dirty="0" smtClean="0">
                <a:hlinkClick r:id="rId4"/>
              </a:rPr>
              <a:t>http://search.aol.com/aol/search?s_it=topsearchbox.search&amp;v_t=comsearch50&amp;q=Magic+Number+7%2B%EF%BC%8D2</a:t>
            </a:r>
            <a:endParaRPr lang="en-US" altLang="ko-KR" dirty="0" smtClean="0"/>
          </a:p>
          <a:p>
            <a:r>
              <a:rPr lang="en-US" altLang="ko-KR" dirty="0" smtClean="0"/>
              <a:t>  </a:t>
            </a:r>
          </a:p>
          <a:p>
            <a:endParaRPr lang="ko-KR"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b="1" dirty="0" smtClean="0"/>
              <a:t/>
            </a:r>
            <a:br>
              <a:rPr lang="en-US" altLang="ko-KR" b="1" dirty="0" smtClean="0"/>
            </a:br>
            <a:r>
              <a:rPr lang="ko-KR" altLang="en-US" b="1" dirty="0" err="1" smtClean="0"/>
              <a:t>학습코칭</a:t>
            </a:r>
            <a:r>
              <a:rPr lang="ko-KR" altLang="en-US" b="1" dirty="0" smtClean="0"/>
              <a:t> </a:t>
            </a:r>
            <a:r>
              <a:rPr lang="ko-KR" altLang="en-US" b="1" dirty="0"/>
              <a:t/>
            </a:r>
            <a:br>
              <a:rPr lang="ko-KR" altLang="en-US" b="1" dirty="0"/>
            </a:b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ko-KR" altLang="en-US" b="1" dirty="0" err="1"/>
              <a:t>한국학습코칭센터</a:t>
            </a:r>
            <a:endParaRPr lang="ko-KR" altLang="en-US" b="1" dirty="0"/>
          </a:p>
          <a:p>
            <a:r>
              <a:rPr lang="en-US" altLang="ko-KR" b="1" dirty="0">
                <a:hlinkClick r:id="rId2"/>
              </a:rPr>
              <a:t>http://klcc.or.kr/introduceKlcc</a:t>
            </a:r>
            <a:endParaRPr lang="ko-KR" altLang="en-US" b="1" dirty="0"/>
          </a:p>
          <a:p>
            <a:r>
              <a:rPr lang="ko-KR" altLang="en-US" b="1" dirty="0"/>
              <a:t> </a:t>
            </a:r>
          </a:p>
          <a:p>
            <a:r>
              <a:rPr lang="ko-KR" altLang="en-US" b="1" dirty="0" err="1"/>
              <a:t>코칭카페</a:t>
            </a:r>
            <a:endParaRPr lang="ko-KR" altLang="en-US" b="1" dirty="0"/>
          </a:p>
          <a:p>
            <a:r>
              <a:rPr lang="en-US" altLang="ko-KR" b="1" dirty="0">
                <a:hlinkClick r:id="rId3"/>
              </a:rPr>
              <a:t>http://wccf.kr/</a:t>
            </a:r>
            <a:endParaRPr lang="ko-KR" altLang="en-US" b="1" dirty="0"/>
          </a:p>
          <a:p>
            <a:r>
              <a:rPr lang="ko-KR" altLang="en-US" b="1" dirty="0"/>
              <a:t> </a:t>
            </a:r>
          </a:p>
          <a:p>
            <a:r>
              <a:rPr lang="ko-KR" altLang="en-US" b="1" dirty="0" err="1"/>
              <a:t>학습코칭센터</a:t>
            </a:r>
            <a:endParaRPr lang="ko-KR" altLang="en-US" b="1" dirty="0"/>
          </a:p>
          <a:p>
            <a:r>
              <a:rPr lang="ko-KR" altLang="en-US" b="1" u="sng" dirty="0" err="1">
                <a:hlinkClick r:id="rId4"/>
              </a:rPr>
              <a:t>학습코칭</a:t>
            </a:r>
            <a:r>
              <a:rPr lang="ko-KR" altLang="en-US" b="1" u="sng" dirty="0">
                <a:hlinkClick r:id="rId4"/>
              </a:rPr>
              <a:t> 베스트셀러 </a:t>
            </a:r>
            <a:r>
              <a:rPr lang="en-US" altLang="ko-KR" b="1" u="sng" dirty="0">
                <a:hlinkClick r:id="rId4"/>
              </a:rPr>
              <a:t>- </a:t>
            </a:r>
            <a:r>
              <a:rPr lang="ko-KR" altLang="en-US" b="1" u="sng" dirty="0">
                <a:hlinkClick r:id="rId4"/>
              </a:rPr>
              <a:t>자기주도적 학습을 위한 독서 전략 지도</a:t>
            </a:r>
            <a:endParaRPr lang="ko-KR" altLang="en-US" b="1" dirty="0"/>
          </a:p>
          <a:p>
            <a:r>
              <a:rPr lang="en-US" altLang="ko-KR" b="1" dirty="0">
                <a:hlinkClick r:id="rId4"/>
              </a:rPr>
              <a:t>http://daemyong.ivyro.net/zbxe/222</a:t>
            </a:r>
            <a:endParaRPr lang="ko-KR" altLang="en-US" b="1" dirty="0"/>
          </a:p>
          <a:p>
            <a:r>
              <a:rPr lang="ko-KR" altLang="en-US" b="1" dirty="0"/>
              <a:t> </a:t>
            </a:r>
          </a:p>
          <a:p>
            <a:r>
              <a:rPr lang="en-US" altLang="ko-KR" b="1" dirty="0">
                <a:hlinkClick r:id="rId5"/>
              </a:rPr>
              <a:t>http://daemyong.ivyro.net/zbxe/ </a:t>
            </a:r>
          </a:p>
          <a:p>
            <a:endParaRPr lang="ko-KR"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400" b="1" dirty="0" smtClean="0"/>
              <a:t/>
            </a:r>
            <a:br>
              <a:rPr lang="en-US" altLang="ko-KR" sz="2400" b="1" dirty="0" smtClean="0"/>
            </a:br>
            <a:r>
              <a:rPr lang="ko-KR" altLang="en-US" sz="3600" b="1" dirty="0" smtClean="0"/>
              <a:t> 조진표의 진로지도</a:t>
            </a:r>
            <a:r>
              <a:rPr lang="en-US" altLang="ko-KR" sz="3600" b="1" dirty="0" smtClean="0"/>
              <a:t/>
            </a:r>
            <a:br>
              <a:rPr lang="en-US" altLang="ko-KR" sz="3600" b="1" dirty="0" smtClean="0"/>
            </a:br>
            <a:r>
              <a:rPr lang="en-US" altLang="ko-KR" sz="3600" b="1" dirty="0" smtClean="0"/>
              <a:t>&lt; </a:t>
            </a:r>
            <a:r>
              <a:rPr lang="ko-KR" altLang="en-US" sz="3600" b="1" dirty="0" smtClean="0"/>
              <a:t>아이의 </a:t>
            </a:r>
            <a:r>
              <a:rPr lang="en-US" altLang="ko-KR" sz="3600" b="1" dirty="0" smtClean="0"/>
              <a:t>8</a:t>
            </a:r>
            <a:r>
              <a:rPr lang="ko-KR" altLang="en-US" sz="3600" b="1" dirty="0" smtClean="0"/>
              <a:t>가지 유형</a:t>
            </a:r>
            <a:r>
              <a:rPr lang="en-US" altLang="ko-KR" sz="3600" b="1" dirty="0" smtClean="0"/>
              <a:t>&gt; </a:t>
            </a:r>
            <a:r>
              <a:rPr lang="en-US" altLang="ko-KR" sz="2400" b="1" dirty="0" smtClean="0"/>
              <a:t>  </a:t>
            </a:r>
            <a:r>
              <a:rPr lang="en-US" altLang="ko-KR" sz="2000" b="1" dirty="0" smtClean="0"/>
              <a:t/>
            </a:r>
            <a:br>
              <a:rPr lang="en-US" altLang="ko-KR" sz="2000" b="1" dirty="0" smtClean="0"/>
            </a:br>
            <a:endParaRPr lang="ko-KR" altLang="en-US" sz="20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ko-KR" altLang="en-US" dirty="0" err="1" smtClean="0"/>
              <a:t>영재형</a:t>
            </a:r>
            <a:endParaRPr lang="en-US" altLang="ko-KR" dirty="0" smtClean="0"/>
          </a:p>
          <a:p>
            <a:r>
              <a:rPr lang="en-US" altLang="ko-KR" dirty="0" smtClean="0"/>
              <a:t>   </a:t>
            </a:r>
            <a:r>
              <a:rPr lang="ko-KR" altLang="en-US" dirty="0" err="1" smtClean="0"/>
              <a:t>특목고</a:t>
            </a:r>
            <a:r>
              <a:rPr lang="ko-KR" altLang="en-US" dirty="0" smtClean="0"/>
              <a:t> 특성학습</a:t>
            </a:r>
          </a:p>
          <a:p>
            <a:r>
              <a:rPr lang="ko-KR" altLang="en-US" dirty="0" smtClean="0"/>
              <a:t>   자사고 </a:t>
            </a:r>
            <a:r>
              <a:rPr lang="ko-KR" altLang="en-US" dirty="0" err="1" smtClean="0"/>
              <a:t>수능형</a:t>
            </a:r>
            <a:r>
              <a:rPr lang="ko-KR" altLang="en-US" dirty="0" smtClean="0"/>
              <a:t> 학습 </a:t>
            </a:r>
          </a:p>
          <a:p>
            <a:r>
              <a:rPr lang="ko-KR" altLang="en-US" dirty="0" smtClean="0"/>
              <a:t>   서울대 과고</a:t>
            </a:r>
            <a:r>
              <a:rPr lang="en-US" altLang="ko-KR" dirty="0" smtClean="0"/>
              <a:t>,</a:t>
            </a:r>
          </a:p>
          <a:p>
            <a:r>
              <a:rPr lang="ko-KR" altLang="en-US" dirty="0" smtClean="0"/>
              <a:t>   </a:t>
            </a:r>
            <a:r>
              <a:rPr lang="ko-KR" altLang="en-US" dirty="0" err="1" smtClean="0"/>
              <a:t>연고대</a:t>
            </a:r>
            <a:r>
              <a:rPr lang="ko-KR" altLang="en-US" dirty="0" smtClean="0"/>
              <a:t> 외고 선호 </a:t>
            </a:r>
            <a:endParaRPr lang="en-US" altLang="ko-KR" dirty="0" smtClean="0"/>
          </a:p>
          <a:p>
            <a:endParaRPr lang="en-US" altLang="ko-KR" dirty="0" smtClean="0"/>
          </a:p>
          <a:p>
            <a:r>
              <a:rPr lang="ko-KR" altLang="en-US" dirty="0" smtClean="0"/>
              <a:t>에디슨형</a:t>
            </a:r>
            <a:endParaRPr lang="en-US" altLang="ko-KR" dirty="0" smtClean="0"/>
          </a:p>
          <a:p>
            <a:r>
              <a:rPr lang="ko-KR" altLang="en-US" dirty="0" smtClean="0"/>
              <a:t>   성적</a:t>
            </a:r>
            <a:r>
              <a:rPr lang="en-US" altLang="ko-KR" dirty="0" smtClean="0"/>
              <a:t>,</a:t>
            </a:r>
            <a:r>
              <a:rPr lang="ko-KR" altLang="en-US" dirty="0" smtClean="0"/>
              <a:t>특기우수자</a:t>
            </a:r>
          </a:p>
          <a:p>
            <a:r>
              <a:rPr lang="ko-KR" altLang="en-US" dirty="0" smtClean="0"/>
              <a:t>  융합 시대 </a:t>
            </a:r>
          </a:p>
          <a:p>
            <a:endParaRPr lang="ko-KR" altLang="en-US" dirty="0" smtClean="0"/>
          </a:p>
          <a:p>
            <a:endParaRPr lang="ko-KR"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ko-KR" altLang="en-US" sz="3600" b="1" dirty="0" smtClean="0"/>
              <a:t>조진표의 진로지도</a:t>
            </a:r>
            <a:r>
              <a:rPr lang="en-US" altLang="ko-KR" sz="3600" b="1" dirty="0" smtClean="0"/>
              <a:t/>
            </a:r>
            <a:br>
              <a:rPr lang="en-US" altLang="ko-KR" sz="3600" b="1" dirty="0" smtClean="0"/>
            </a:br>
            <a:r>
              <a:rPr lang="en-US" altLang="ko-KR" sz="3600" b="1" dirty="0" smtClean="0"/>
              <a:t>&lt; </a:t>
            </a:r>
            <a:r>
              <a:rPr lang="ko-KR" altLang="en-US" sz="3600" b="1" dirty="0" smtClean="0"/>
              <a:t>아이의 </a:t>
            </a:r>
            <a:r>
              <a:rPr lang="en-US" altLang="ko-KR" sz="3600" b="1" dirty="0" smtClean="0"/>
              <a:t>8</a:t>
            </a:r>
            <a:r>
              <a:rPr lang="ko-KR" altLang="en-US" sz="3600" b="1" dirty="0" smtClean="0"/>
              <a:t>가지 유형</a:t>
            </a:r>
            <a:r>
              <a:rPr lang="en-US" altLang="ko-KR" sz="3600" b="1" dirty="0" smtClean="0"/>
              <a:t>&gt;</a:t>
            </a:r>
            <a:r>
              <a:rPr lang="en-US" altLang="ko-KR" b="1" dirty="0" smtClean="0"/>
              <a:t> </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ko-KR" altLang="en-US" dirty="0" smtClean="0"/>
              <a:t>대기만성형</a:t>
            </a:r>
            <a:endParaRPr lang="en-US" altLang="ko-KR" dirty="0" smtClean="0"/>
          </a:p>
          <a:p>
            <a:r>
              <a:rPr lang="en-US" altLang="ko-KR" dirty="0" smtClean="0"/>
              <a:t>   </a:t>
            </a:r>
            <a:r>
              <a:rPr lang="ko-KR" altLang="en-US" dirty="0" smtClean="0"/>
              <a:t>명문대</a:t>
            </a:r>
            <a:r>
              <a:rPr lang="en-US" altLang="ko-KR" dirty="0" smtClean="0"/>
              <a:t>,</a:t>
            </a:r>
            <a:r>
              <a:rPr lang="ko-KR" altLang="en-US" dirty="0" smtClean="0"/>
              <a:t>대학 가서</a:t>
            </a:r>
          </a:p>
          <a:p>
            <a:r>
              <a:rPr lang="ko-KR" altLang="en-US" dirty="0" smtClean="0"/>
              <a:t>   전문대학원 선택시대 </a:t>
            </a:r>
          </a:p>
          <a:p>
            <a:endParaRPr lang="en-US" altLang="ko-KR" dirty="0" smtClean="0"/>
          </a:p>
          <a:p>
            <a:r>
              <a:rPr lang="ko-KR" altLang="en-US" dirty="0" err="1" smtClean="0"/>
              <a:t>독불장군형</a:t>
            </a:r>
            <a:endParaRPr lang="en-US" altLang="ko-KR" dirty="0" smtClean="0"/>
          </a:p>
          <a:p>
            <a:r>
              <a:rPr lang="en-US" altLang="ko-KR" dirty="0" smtClean="0"/>
              <a:t>   </a:t>
            </a:r>
            <a:r>
              <a:rPr lang="ko-KR" altLang="en-US" dirty="0" smtClean="0"/>
              <a:t>선호분야 전문가</a:t>
            </a:r>
          </a:p>
          <a:p>
            <a:r>
              <a:rPr lang="ko-KR" altLang="en-US" dirty="0" smtClean="0"/>
              <a:t>  </a:t>
            </a:r>
            <a:r>
              <a:rPr lang="ko-KR" altLang="en-US" dirty="0" err="1" smtClean="0"/>
              <a:t>멘토링</a:t>
            </a:r>
            <a:r>
              <a:rPr lang="ko-KR" altLang="en-US" dirty="0" smtClean="0"/>
              <a:t> </a:t>
            </a:r>
          </a:p>
          <a:p>
            <a:endParaRPr lang="ko-KR"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3200" b="1" dirty="0" smtClean="0"/>
              <a:t>조진표의 진로지도</a:t>
            </a:r>
            <a:r>
              <a:rPr lang="en-US" altLang="ko-KR" sz="3200" b="1" dirty="0" smtClean="0"/>
              <a:t/>
            </a:r>
            <a:br>
              <a:rPr lang="en-US" altLang="ko-KR" sz="3200" b="1" dirty="0" smtClean="0"/>
            </a:br>
            <a:r>
              <a:rPr lang="en-US" altLang="ko-KR" sz="3200" b="1" dirty="0" smtClean="0"/>
              <a:t>&lt; </a:t>
            </a:r>
            <a:r>
              <a:rPr lang="ko-KR" altLang="en-US" sz="3200" b="1" dirty="0" smtClean="0"/>
              <a:t>아이의 </a:t>
            </a:r>
            <a:r>
              <a:rPr lang="en-US" altLang="ko-KR" sz="3200" b="1" dirty="0" smtClean="0"/>
              <a:t>8</a:t>
            </a:r>
            <a:r>
              <a:rPr lang="ko-KR" altLang="en-US" sz="3200" b="1" dirty="0" smtClean="0"/>
              <a:t>가지 유형</a:t>
            </a:r>
            <a:r>
              <a:rPr lang="en-US" altLang="ko-KR" sz="3200" b="1" dirty="0" smtClean="0"/>
              <a:t>&gt;</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ko-KR" altLang="en-US" dirty="0" smtClean="0"/>
              <a:t>팔방미인형</a:t>
            </a:r>
            <a:endParaRPr lang="en-US" altLang="ko-KR" dirty="0" smtClean="0"/>
          </a:p>
          <a:p>
            <a:r>
              <a:rPr lang="en-US" altLang="ko-KR" dirty="0" smtClean="0"/>
              <a:t>    </a:t>
            </a:r>
            <a:r>
              <a:rPr lang="ko-KR" altLang="en-US" dirty="0" smtClean="0"/>
              <a:t>전공선택 철저히</a:t>
            </a:r>
          </a:p>
          <a:p>
            <a:r>
              <a:rPr lang="ko-KR" altLang="en-US" dirty="0" smtClean="0"/>
              <a:t>    대로 </a:t>
            </a:r>
            <a:r>
              <a:rPr lang="ko-KR" altLang="en-US" dirty="0" err="1" smtClean="0"/>
              <a:t>형성후</a:t>
            </a:r>
            <a:r>
              <a:rPr lang="ko-KR" altLang="en-US" dirty="0" smtClean="0"/>
              <a:t> 곁가지 </a:t>
            </a:r>
          </a:p>
          <a:p>
            <a:endParaRPr lang="en-US" altLang="ko-KR" dirty="0" smtClean="0"/>
          </a:p>
          <a:p>
            <a:r>
              <a:rPr lang="ko-KR" altLang="en-US" dirty="0" err="1" smtClean="0"/>
              <a:t>선비형</a:t>
            </a:r>
            <a:endParaRPr lang="en-US" altLang="ko-KR" dirty="0" smtClean="0"/>
          </a:p>
          <a:p>
            <a:r>
              <a:rPr lang="en-US" altLang="ko-KR" dirty="0" smtClean="0"/>
              <a:t>    </a:t>
            </a:r>
            <a:r>
              <a:rPr lang="ko-KR" altLang="en-US" dirty="0" smtClean="0"/>
              <a:t>과거의 인재상</a:t>
            </a:r>
            <a:endParaRPr lang="ko-KR"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3200" b="1" dirty="0" smtClean="0"/>
              <a:t>조진표의 진로지도</a:t>
            </a:r>
            <a:r>
              <a:rPr lang="en-US" altLang="ko-KR" sz="3200" b="1" dirty="0" smtClean="0"/>
              <a:t/>
            </a:r>
            <a:br>
              <a:rPr lang="en-US" altLang="ko-KR" sz="3200" b="1" dirty="0" smtClean="0"/>
            </a:br>
            <a:r>
              <a:rPr lang="en-US" altLang="ko-KR" sz="3200" b="1" dirty="0" smtClean="0"/>
              <a:t>&lt; </a:t>
            </a:r>
            <a:r>
              <a:rPr lang="ko-KR" altLang="en-US" sz="3200" b="1" dirty="0" smtClean="0"/>
              <a:t>아이의 </a:t>
            </a:r>
            <a:r>
              <a:rPr lang="en-US" altLang="ko-KR" sz="3200" b="1" dirty="0" smtClean="0"/>
              <a:t>8</a:t>
            </a:r>
            <a:r>
              <a:rPr lang="ko-KR" altLang="en-US" sz="3200" b="1" dirty="0" smtClean="0"/>
              <a:t>가지 유형</a:t>
            </a:r>
            <a:r>
              <a:rPr lang="en-US" altLang="ko-KR" sz="3200" b="1" dirty="0" smtClean="0"/>
              <a:t>&gt;</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ko-KR" altLang="en-US" dirty="0" err="1" smtClean="0"/>
              <a:t>한량형</a:t>
            </a:r>
            <a:endParaRPr lang="en-US" altLang="ko-KR" dirty="0" smtClean="0"/>
          </a:p>
          <a:p>
            <a:r>
              <a:rPr lang="en-US" altLang="ko-KR" dirty="0" smtClean="0"/>
              <a:t>  </a:t>
            </a:r>
            <a:r>
              <a:rPr lang="ko-KR" altLang="en-US" dirty="0" smtClean="0"/>
              <a:t>타고난 적성고려  외국어 향상  </a:t>
            </a:r>
          </a:p>
          <a:p>
            <a:r>
              <a:rPr lang="ko-KR" altLang="en-US" dirty="0" smtClean="0"/>
              <a:t>  꼴찌합격 </a:t>
            </a:r>
          </a:p>
          <a:p>
            <a:r>
              <a:rPr lang="ko-KR" altLang="en-US" dirty="0" smtClean="0"/>
              <a:t>  공인인증시험</a:t>
            </a:r>
          </a:p>
          <a:p>
            <a:r>
              <a:rPr lang="ko-KR" altLang="en-US" dirty="0" smtClean="0"/>
              <a:t>     초 </a:t>
            </a:r>
            <a:r>
              <a:rPr lang="en-US" altLang="ko-KR" dirty="0" smtClean="0"/>
              <a:t>5</a:t>
            </a:r>
            <a:r>
              <a:rPr lang="ko-KR" altLang="en-US" dirty="0" smtClean="0"/>
              <a:t>때 </a:t>
            </a:r>
            <a:r>
              <a:rPr lang="en-US" altLang="ko-KR" dirty="0" smtClean="0"/>
              <a:t>TOSEL 1</a:t>
            </a:r>
            <a:r>
              <a:rPr lang="ko-KR" altLang="en-US" dirty="0" smtClean="0"/>
              <a:t>등급</a:t>
            </a:r>
          </a:p>
          <a:p>
            <a:r>
              <a:rPr lang="ko-KR" altLang="en-US" dirty="0" smtClean="0"/>
              <a:t>    고교 </a:t>
            </a:r>
            <a:r>
              <a:rPr lang="en-US" altLang="ko-KR" dirty="0" smtClean="0"/>
              <a:t>TEPS 930</a:t>
            </a:r>
            <a:r>
              <a:rPr lang="ko-KR" altLang="en-US" dirty="0" smtClean="0"/>
              <a:t>이상 </a:t>
            </a:r>
            <a:endParaRPr lang="en-US" altLang="ko-KR" dirty="0" smtClean="0"/>
          </a:p>
          <a:p>
            <a:endParaRPr lang="en-US" altLang="ko-KR" dirty="0" smtClean="0"/>
          </a:p>
          <a:p>
            <a:r>
              <a:rPr lang="ko-KR" altLang="en-US" dirty="0" err="1" smtClean="0"/>
              <a:t>화초형</a:t>
            </a:r>
            <a:endParaRPr lang="en-US" altLang="ko-KR" dirty="0" smtClean="0"/>
          </a:p>
          <a:p>
            <a:r>
              <a:rPr lang="ko-KR" altLang="en-US" dirty="0" smtClean="0"/>
              <a:t>부모의 애지중지  사랑</a:t>
            </a:r>
            <a:r>
              <a:rPr lang="en-US" altLang="ko-KR" dirty="0" smtClean="0"/>
              <a:t>&lt;</a:t>
            </a:r>
            <a:r>
              <a:rPr lang="ko-KR" altLang="en-US" dirty="0" smtClean="0"/>
              <a:t>애착 </a:t>
            </a:r>
          </a:p>
          <a:p>
            <a:r>
              <a:rPr lang="ko-KR" altLang="en-US" dirty="0" smtClean="0"/>
              <a:t>무기력</a:t>
            </a:r>
            <a:r>
              <a:rPr lang="en-US" altLang="ko-KR" dirty="0" smtClean="0"/>
              <a:t>,</a:t>
            </a:r>
            <a:r>
              <a:rPr lang="ko-KR" altLang="en-US" dirty="0" smtClean="0"/>
              <a:t>산만함에서 자신감 회복</a:t>
            </a:r>
          </a:p>
          <a:p>
            <a:r>
              <a:rPr lang="ko-KR" altLang="en-US" dirty="0" smtClean="0"/>
              <a:t> 게임중독 탈피 책이 게임기라면</a:t>
            </a:r>
            <a:r>
              <a:rPr lang="en-US" altLang="ko-KR" dirty="0" smtClean="0"/>
              <a:t>?  </a:t>
            </a:r>
          </a:p>
          <a:p>
            <a:r>
              <a:rPr lang="ko-KR" altLang="en-US" dirty="0" smtClean="0"/>
              <a:t>추가합격 </a:t>
            </a:r>
          </a:p>
          <a:p>
            <a:endParaRPr lang="ko-KR" altLang="en-US" dirty="0" smtClean="0"/>
          </a:p>
          <a:p>
            <a:endParaRPr lang="ko-KR"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3200" b="1" dirty="0" smtClean="0"/>
              <a:t>조진표의 진로지도</a:t>
            </a:r>
            <a:r>
              <a:rPr lang="en-US" altLang="ko-KR" sz="3200" b="1" dirty="0" smtClean="0"/>
              <a:t/>
            </a:r>
            <a:br>
              <a:rPr lang="en-US" altLang="ko-KR" sz="3200" b="1" dirty="0" smtClean="0"/>
            </a:br>
            <a:r>
              <a:rPr lang="en-US" altLang="ko-KR" sz="3200" dirty="0" smtClean="0"/>
              <a:t>+ </a:t>
            </a:r>
            <a:r>
              <a:rPr lang="ko-KR" altLang="en-US" sz="3200" dirty="0" smtClean="0"/>
              <a:t>민성원의 공부원리</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altLang="ko-KR" dirty="0" smtClean="0"/>
              <a:t>&lt;</a:t>
            </a:r>
            <a:r>
              <a:rPr lang="ko-KR" altLang="en-US" dirty="0" smtClean="0"/>
              <a:t>습관</a:t>
            </a:r>
            <a:r>
              <a:rPr lang="en-US" altLang="ko-KR" dirty="0" smtClean="0"/>
              <a:t>,</a:t>
            </a:r>
            <a:r>
              <a:rPr lang="ko-KR" altLang="en-US" dirty="0" smtClean="0"/>
              <a:t>집중 </a:t>
            </a:r>
            <a:r>
              <a:rPr lang="en-US" altLang="ko-KR" dirty="0" smtClean="0"/>
              <a:t>&amp; </a:t>
            </a:r>
            <a:r>
              <a:rPr lang="ko-KR" altLang="en-US" dirty="0" smtClean="0"/>
              <a:t>선택 </a:t>
            </a:r>
            <a:r>
              <a:rPr lang="ko-KR" altLang="en-US" dirty="0" err="1" smtClean="0"/>
              <a:t>잠총량불변의</a:t>
            </a:r>
            <a:r>
              <a:rPr lang="ko-KR" altLang="en-US" dirty="0" smtClean="0"/>
              <a:t> 법칙 </a:t>
            </a:r>
          </a:p>
          <a:p>
            <a:r>
              <a:rPr lang="ko-KR" altLang="en-US" dirty="0" smtClean="0"/>
              <a:t>동기부여 </a:t>
            </a:r>
          </a:p>
          <a:p>
            <a:r>
              <a:rPr lang="ko-KR" altLang="en-US" dirty="0" smtClean="0"/>
              <a:t>  자기관리능력</a:t>
            </a:r>
          </a:p>
          <a:p>
            <a:r>
              <a:rPr lang="ko-KR" altLang="en-US" dirty="0" smtClean="0"/>
              <a:t>  </a:t>
            </a:r>
            <a:r>
              <a:rPr lang="ko-KR" altLang="en-US" dirty="0" err="1" smtClean="0"/>
              <a:t>시험전</a:t>
            </a:r>
            <a:r>
              <a:rPr lang="ko-KR" altLang="en-US" dirty="0" smtClean="0"/>
              <a:t> 전날 밤 </a:t>
            </a:r>
            <a:r>
              <a:rPr lang="en-US" altLang="ko-KR" dirty="0" smtClean="0"/>
              <a:t>1</a:t>
            </a:r>
            <a:r>
              <a:rPr lang="ko-KR" altLang="en-US" dirty="0" smtClean="0"/>
              <a:t>시간 정리하기 </a:t>
            </a:r>
          </a:p>
          <a:p>
            <a:r>
              <a:rPr lang="ko-KR" altLang="en-US" dirty="0" smtClean="0"/>
              <a:t>중 </a:t>
            </a:r>
            <a:r>
              <a:rPr lang="en-US" altLang="ko-KR" dirty="0" smtClean="0"/>
              <a:t>3</a:t>
            </a:r>
            <a:r>
              <a:rPr lang="ko-KR" altLang="en-US" dirty="0" smtClean="0"/>
              <a:t>은  </a:t>
            </a:r>
            <a:r>
              <a:rPr lang="en-US" altLang="ko-KR" dirty="0" smtClean="0"/>
              <a:t>9</a:t>
            </a:r>
            <a:r>
              <a:rPr lang="ko-KR" altLang="en-US" dirty="0" smtClean="0"/>
              <a:t>시간 자야 머리 돌기 </a:t>
            </a:r>
          </a:p>
          <a:p>
            <a:r>
              <a:rPr lang="ko-KR" altLang="en-US" dirty="0" smtClean="0"/>
              <a:t>   자면서 기억회로구성 </a:t>
            </a:r>
          </a:p>
          <a:p>
            <a:r>
              <a:rPr lang="ko-KR" altLang="en-US" dirty="0" smtClean="0"/>
              <a:t>시험은 계획이다 </a:t>
            </a:r>
          </a:p>
          <a:p>
            <a:r>
              <a:rPr lang="ko-KR" altLang="en-US" dirty="0" smtClean="0"/>
              <a:t>   표시하기</a:t>
            </a:r>
          </a:p>
          <a:p>
            <a:r>
              <a:rPr lang="en-US" altLang="ko-KR" dirty="0" smtClean="0"/>
              <a:t>   &lt;</a:t>
            </a:r>
            <a:r>
              <a:rPr lang="ko-KR" altLang="en-US" dirty="0" smtClean="0"/>
              <a:t>중요한 것부터</a:t>
            </a:r>
          </a:p>
          <a:p>
            <a:r>
              <a:rPr lang="ko-KR" altLang="en-US" dirty="0" smtClean="0"/>
              <a:t>     모르는 것부터 </a:t>
            </a:r>
          </a:p>
          <a:p>
            <a:endParaRPr lang="ko-KR"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3200" b="1" dirty="0" smtClean="0"/>
              <a:t>조진표의 진로지도</a:t>
            </a:r>
            <a:r>
              <a:rPr lang="en-US" altLang="ko-KR" sz="3200" b="1" dirty="0" smtClean="0"/>
              <a:t/>
            </a:r>
            <a:br>
              <a:rPr lang="en-US" altLang="ko-KR" sz="3200" b="1" dirty="0" smtClean="0"/>
            </a:br>
            <a:r>
              <a:rPr lang="en-US" altLang="ko-KR" sz="3200" dirty="0" smtClean="0"/>
              <a:t> + </a:t>
            </a:r>
            <a:r>
              <a:rPr lang="ko-KR" altLang="en-US" sz="3200" dirty="0" smtClean="0"/>
              <a:t>민성원의 공부원리</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ko-KR" altLang="en-US" dirty="0" err="1" smtClean="0"/>
              <a:t>시간내</a:t>
            </a:r>
            <a:r>
              <a:rPr lang="ko-KR" altLang="en-US" dirty="0" smtClean="0"/>
              <a:t> 요약정리 </a:t>
            </a:r>
            <a:r>
              <a:rPr lang="en-US" altLang="ko-KR" dirty="0" smtClean="0"/>
              <a:t>&lt;</a:t>
            </a:r>
            <a:r>
              <a:rPr lang="ko-KR" altLang="en-US" dirty="0" err="1" smtClean="0"/>
              <a:t>기억량</a:t>
            </a:r>
            <a:endParaRPr lang="en-US" altLang="ko-KR" dirty="0" smtClean="0"/>
          </a:p>
          <a:p>
            <a:endParaRPr lang="ko-KR" altLang="en-US" dirty="0" smtClean="0"/>
          </a:p>
          <a:p>
            <a:r>
              <a:rPr lang="en-US" altLang="ko-KR" dirty="0" smtClean="0"/>
              <a:t>&lt;</a:t>
            </a:r>
            <a:r>
              <a:rPr lang="ko-KR" altLang="en-US" dirty="0" smtClean="0"/>
              <a:t>시험 때까지 공부 </a:t>
            </a:r>
          </a:p>
          <a:p>
            <a:r>
              <a:rPr lang="ko-KR" altLang="en-US" dirty="0" smtClean="0"/>
              <a:t> </a:t>
            </a:r>
            <a:r>
              <a:rPr lang="en-US" altLang="ko-KR" dirty="0" smtClean="0"/>
              <a:t>&lt;</a:t>
            </a:r>
            <a:r>
              <a:rPr lang="ko-KR" altLang="en-US" dirty="0" smtClean="0"/>
              <a:t>목표학습   목차학습 </a:t>
            </a:r>
            <a:endParaRPr lang="en-US" altLang="ko-KR" dirty="0" smtClean="0"/>
          </a:p>
          <a:p>
            <a:endParaRPr lang="ko-KR" altLang="en-US" dirty="0" smtClean="0"/>
          </a:p>
          <a:p>
            <a:r>
              <a:rPr lang="en-US" altLang="ko-KR" dirty="0" smtClean="0"/>
              <a:t>&lt;</a:t>
            </a:r>
            <a:r>
              <a:rPr lang="ko-KR" altLang="en-US" dirty="0" smtClean="0"/>
              <a:t>수학 정의 공식 시험 때 </a:t>
            </a:r>
            <a:r>
              <a:rPr lang="en-US" altLang="ko-KR" dirty="0" smtClean="0"/>
              <a:t>25</a:t>
            </a:r>
            <a:r>
              <a:rPr lang="ko-KR" altLang="en-US" dirty="0" smtClean="0"/>
              <a:t>문제  </a:t>
            </a:r>
            <a:endParaRPr lang="en-US" altLang="ko-KR" dirty="0" smtClean="0"/>
          </a:p>
          <a:p>
            <a:r>
              <a:rPr lang="en-US" altLang="ko-KR" dirty="0" smtClean="0"/>
              <a:t>  </a:t>
            </a:r>
            <a:r>
              <a:rPr lang="ko-KR" altLang="en-US" dirty="0" err="1" smtClean="0"/>
              <a:t>풀기하듯이</a:t>
            </a:r>
            <a:r>
              <a:rPr lang="en-US" altLang="ko-KR" dirty="0" smtClean="0"/>
              <a:t>, </a:t>
            </a:r>
          </a:p>
          <a:p>
            <a:r>
              <a:rPr lang="en-US" altLang="ko-KR" dirty="0" smtClean="0"/>
              <a:t>  </a:t>
            </a:r>
            <a:r>
              <a:rPr lang="ko-KR" altLang="en-US" dirty="0" smtClean="0"/>
              <a:t>시험 앞뒤로  유사한 문제</a:t>
            </a:r>
            <a:r>
              <a:rPr lang="en-US" altLang="ko-KR" dirty="0" smtClean="0"/>
              <a:t>, </a:t>
            </a:r>
          </a:p>
          <a:p>
            <a:r>
              <a:rPr lang="en-US" altLang="ko-KR" dirty="0" smtClean="0"/>
              <a:t>  </a:t>
            </a:r>
            <a:r>
              <a:rPr lang="ko-KR" altLang="en-US" dirty="0" smtClean="0"/>
              <a:t>다 맞추라</a:t>
            </a:r>
            <a:r>
              <a:rPr lang="en-US" altLang="ko-KR" dirty="0" smtClean="0"/>
              <a:t>, </a:t>
            </a:r>
            <a:r>
              <a:rPr lang="ko-KR" altLang="en-US" dirty="0" smtClean="0"/>
              <a:t>누구만 맞추라</a:t>
            </a:r>
            <a:r>
              <a:rPr lang="en-US" altLang="ko-KR" dirty="0" smtClean="0"/>
              <a:t>,  </a:t>
            </a:r>
            <a:r>
              <a:rPr lang="ko-KR" altLang="en-US" dirty="0" smtClean="0"/>
              <a:t>다 틀리라</a:t>
            </a:r>
            <a:r>
              <a:rPr lang="en-US" altLang="ko-KR" dirty="0" smtClean="0"/>
              <a:t>,</a:t>
            </a:r>
          </a:p>
          <a:p>
            <a:r>
              <a:rPr lang="en-US" altLang="ko-KR" dirty="0" smtClean="0"/>
              <a:t> </a:t>
            </a:r>
          </a:p>
          <a:p>
            <a:r>
              <a:rPr lang="ko-KR" altLang="en-US" dirty="0" smtClean="0"/>
              <a:t>첫 번째 맞춘 것이 정답일 확률 </a:t>
            </a:r>
            <a:r>
              <a:rPr lang="en-US" altLang="ko-KR" dirty="0" smtClean="0"/>
              <a:t>3</a:t>
            </a:r>
            <a:r>
              <a:rPr lang="ko-KR" altLang="en-US" dirty="0" smtClean="0"/>
              <a:t>배</a:t>
            </a:r>
          </a:p>
          <a:p>
            <a:r>
              <a:rPr lang="ko-KR" altLang="en-US" dirty="0" smtClean="0"/>
              <a:t>  </a:t>
            </a:r>
          </a:p>
          <a:p>
            <a:endParaRPr lang="ko-KR"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3200" b="1" dirty="0" smtClean="0"/>
              <a:t>조진표의 진로지도</a:t>
            </a:r>
            <a:r>
              <a:rPr lang="en-US" altLang="ko-KR" sz="3200" b="1" dirty="0" smtClean="0"/>
              <a:t/>
            </a:r>
            <a:br>
              <a:rPr lang="en-US" altLang="ko-KR" sz="3200" b="1" dirty="0" smtClean="0"/>
            </a:br>
            <a:r>
              <a:rPr lang="en-US" altLang="ko-KR" sz="3200" dirty="0" smtClean="0"/>
              <a:t> + </a:t>
            </a:r>
            <a:r>
              <a:rPr lang="ko-KR" altLang="en-US" sz="3200" dirty="0" smtClean="0"/>
              <a:t>민성원의 공부원리</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ko-KR" altLang="en-US" dirty="0" smtClean="0"/>
              <a:t>영어</a:t>
            </a:r>
            <a:r>
              <a:rPr lang="en-US" altLang="ko-KR" dirty="0" smtClean="0"/>
              <a:t>&lt;</a:t>
            </a:r>
            <a:r>
              <a:rPr lang="ko-KR" altLang="en-US" dirty="0" smtClean="0"/>
              <a:t>익숙한  문법</a:t>
            </a:r>
            <a:r>
              <a:rPr lang="en-US" altLang="ko-KR" dirty="0" smtClean="0"/>
              <a:t>,</a:t>
            </a:r>
            <a:r>
              <a:rPr lang="ko-KR" altLang="en-US" dirty="0" smtClean="0"/>
              <a:t>단어 </a:t>
            </a:r>
          </a:p>
          <a:p>
            <a:r>
              <a:rPr lang="ko-KR" altLang="en-US" dirty="0" smtClean="0"/>
              <a:t>       * 회화 </a:t>
            </a:r>
            <a:r>
              <a:rPr lang="en-US" altLang="ko-KR" dirty="0" smtClean="0"/>
              <a:t>&lt;</a:t>
            </a:r>
            <a:r>
              <a:rPr lang="ko-KR" altLang="en-US" dirty="0" smtClean="0"/>
              <a:t>글로벌  영업영재</a:t>
            </a:r>
          </a:p>
          <a:p>
            <a:r>
              <a:rPr lang="ko-KR" altLang="en-US" dirty="0" smtClean="0"/>
              <a:t> </a:t>
            </a:r>
          </a:p>
          <a:p>
            <a:r>
              <a:rPr lang="ko-KR" altLang="en-US" dirty="0" smtClean="0"/>
              <a:t>사회</a:t>
            </a:r>
            <a:r>
              <a:rPr lang="en-US" altLang="ko-KR" dirty="0" smtClean="0"/>
              <a:t>&lt;</a:t>
            </a:r>
            <a:r>
              <a:rPr lang="ko-KR" altLang="en-US" dirty="0" smtClean="0"/>
              <a:t>원인과 결과 </a:t>
            </a:r>
            <a:endParaRPr lang="en-US" altLang="ko-KR" dirty="0" smtClean="0"/>
          </a:p>
          <a:p>
            <a:endParaRPr lang="ko-KR" altLang="en-US" dirty="0" smtClean="0"/>
          </a:p>
          <a:p>
            <a:r>
              <a:rPr lang="ko-KR" altLang="en-US" dirty="0" smtClean="0"/>
              <a:t> 방향성</a:t>
            </a:r>
            <a:endParaRPr lang="en-US" altLang="ko-KR" dirty="0" smtClean="0"/>
          </a:p>
          <a:p>
            <a:r>
              <a:rPr lang="ko-KR" altLang="en-US" dirty="0" smtClean="0"/>
              <a:t> </a:t>
            </a:r>
          </a:p>
          <a:p>
            <a:r>
              <a:rPr lang="ko-KR" altLang="en-US" dirty="0" smtClean="0"/>
              <a:t> </a:t>
            </a:r>
            <a:r>
              <a:rPr lang="ko-KR" altLang="en-US" dirty="0" err="1" smtClean="0"/>
              <a:t>청킹</a:t>
            </a:r>
            <a:r>
              <a:rPr lang="ko-KR" altLang="en-US" dirty="0" smtClean="0"/>
              <a:t> 코드화</a:t>
            </a:r>
            <a:endParaRPr lang="en-US" altLang="ko-KR" dirty="0" smtClean="0"/>
          </a:p>
          <a:p>
            <a:endParaRPr lang="en-US" altLang="ko-KR" dirty="0" smtClean="0"/>
          </a:p>
          <a:p>
            <a:r>
              <a:rPr lang="ko-KR" altLang="en-US" dirty="0" smtClean="0"/>
              <a:t>공부스트레스와 </a:t>
            </a:r>
            <a:r>
              <a:rPr lang="ko-KR" altLang="en-US" dirty="0" err="1" smtClean="0"/>
              <a:t>스트레인</a:t>
            </a:r>
            <a:r>
              <a:rPr lang="ko-KR" altLang="en-US" dirty="0" smtClean="0"/>
              <a:t> </a:t>
            </a:r>
          </a:p>
          <a:p>
            <a:endParaRPr lang="ko-KR" altLang="en-US" dirty="0" smtClean="0"/>
          </a:p>
          <a:p>
            <a:r>
              <a:rPr lang="ko-KR" altLang="en-US" dirty="0" smtClean="0"/>
              <a:t>         </a:t>
            </a:r>
          </a:p>
          <a:p>
            <a:endParaRPr lang="ko-KR"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3200" b="1" dirty="0" smtClean="0"/>
              <a:t>조진표의 진로지도</a:t>
            </a:r>
            <a:r>
              <a:rPr lang="en-US" altLang="ko-KR" sz="3200" b="1" dirty="0" smtClean="0"/>
              <a:t/>
            </a:r>
            <a:br>
              <a:rPr lang="en-US" altLang="ko-KR" sz="3200" b="1" dirty="0" smtClean="0"/>
            </a:br>
            <a:r>
              <a:rPr lang="en-US" altLang="ko-KR" sz="3200" dirty="0" smtClean="0"/>
              <a:t> + </a:t>
            </a:r>
            <a:r>
              <a:rPr lang="ko-KR" altLang="en-US" sz="3200" dirty="0" smtClean="0"/>
              <a:t>민성원의 공부원리</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ko-KR" altLang="en-US" dirty="0" smtClean="0"/>
              <a:t>타인 의존도 </a:t>
            </a:r>
            <a:endParaRPr lang="en-US" altLang="ko-KR" dirty="0" smtClean="0"/>
          </a:p>
          <a:p>
            <a:r>
              <a:rPr lang="ko-KR" altLang="en-US" dirty="0" smtClean="0"/>
              <a:t>지식전달효과   고비용 </a:t>
            </a:r>
            <a:r>
              <a:rPr lang="ko-KR" altLang="en-US" dirty="0" err="1" smtClean="0"/>
              <a:t>감정코칭</a:t>
            </a:r>
            <a:r>
              <a:rPr lang="ko-KR" altLang="en-US" dirty="0" smtClean="0"/>
              <a:t> </a:t>
            </a:r>
          </a:p>
          <a:p>
            <a:r>
              <a:rPr lang="ko-KR" altLang="en-US" dirty="0" smtClean="0"/>
              <a:t>사교육의 종류별 특성파악 </a:t>
            </a:r>
          </a:p>
          <a:p>
            <a:r>
              <a:rPr lang="ko-KR" altLang="en-US" dirty="0" smtClean="0"/>
              <a:t>검증되지 않는</a:t>
            </a:r>
            <a:r>
              <a:rPr lang="en-US" altLang="ko-KR" dirty="0" smtClean="0"/>
              <a:t>,</a:t>
            </a:r>
            <a:r>
              <a:rPr lang="ko-KR" altLang="en-US" dirty="0" smtClean="0"/>
              <a:t>못할 황금알 낳는 </a:t>
            </a:r>
            <a:r>
              <a:rPr lang="ko-KR" altLang="en-US" dirty="0" err="1" smtClean="0"/>
              <a:t>오리알</a:t>
            </a:r>
            <a:r>
              <a:rPr lang="ko-KR" altLang="en-US" dirty="0" smtClean="0"/>
              <a:t> </a:t>
            </a:r>
            <a:br>
              <a:rPr lang="ko-KR" altLang="en-US" dirty="0" smtClean="0"/>
            </a:br>
            <a:r>
              <a:rPr lang="ko-KR" altLang="en-US" dirty="0" smtClean="0"/>
              <a:t>사교육 선행학습</a:t>
            </a:r>
            <a:r>
              <a:rPr lang="en-US" altLang="ko-KR" dirty="0" smtClean="0"/>
              <a:t>,</a:t>
            </a:r>
          </a:p>
          <a:p>
            <a:r>
              <a:rPr lang="en-US" altLang="ko-KR" dirty="0" smtClean="0"/>
              <a:t/>
            </a:r>
            <a:br>
              <a:rPr lang="en-US" altLang="ko-KR" dirty="0" smtClean="0"/>
            </a:br>
            <a:r>
              <a:rPr lang="ko-KR" altLang="en-US" dirty="0" smtClean="0"/>
              <a:t>그러나</a:t>
            </a:r>
            <a:r>
              <a:rPr lang="en-US" altLang="ko-KR" dirty="0" smtClean="0"/>
              <a:t>,</a:t>
            </a:r>
            <a:r>
              <a:rPr lang="ko-KR" altLang="en-US" dirty="0" smtClean="0"/>
              <a:t>수학은 중</a:t>
            </a:r>
            <a:r>
              <a:rPr lang="en-US" altLang="ko-KR" dirty="0" smtClean="0"/>
              <a:t>1</a:t>
            </a:r>
            <a:r>
              <a:rPr lang="ko-KR" altLang="en-US" dirty="0" smtClean="0"/>
              <a:t>때 고 </a:t>
            </a:r>
            <a:r>
              <a:rPr lang="en-US" altLang="ko-KR" dirty="0" smtClean="0"/>
              <a:t>1</a:t>
            </a:r>
            <a:r>
              <a:rPr lang="ko-KR" altLang="en-US" dirty="0" smtClean="0"/>
              <a:t>까지</a:t>
            </a:r>
            <a:br>
              <a:rPr lang="ko-KR" altLang="en-US" dirty="0" smtClean="0"/>
            </a:br>
            <a:r>
              <a:rPr lang="ko-KR" altLang="en-US" dirty="0" smtClean="0"/>
              <a:t>중</a:t>
            </a:r>
            <a:r>
              <a:rPr lang="en-US" altLang="ko-KR" dirty="0" smtClean="0"/>
              <a:t>2</a:t>
            </a:r>
            <a:r>
              <a:rPr lang="ko-KR" altLang="en-US" dirty="0" smtClean="0"/>
              <a:t>때 고</a:t>
            </a:r>
            <a:r>
              <a:rPr lang="en-US" altLang="ko-KR" dirty="0" smtClean="0"/>
              <a:t>2</a:t>
            </a:r>
            <a:r>
              <a:rPr lang="ko-KR" altLang="en-US" dirty="0" smtClean="0"/>
              <a:t>까지 마치는  </a:t>
            </a:r>
            <a:r>
              <a:rPr lang="en-US" altLang="ko-KR" dirty="0" smtClean="0"/>
              <a:t>1%</a:t>
            </a:r>
            <a:r>
              <a:rPr lang="ko-KR" altLang="en-US" dirty="0" smtClean="0"/>
              <a:t>의 학생도 있다</a:t>
            </a:r>
            <a:br>
              <a:rPr lang="ko-KR" altLang="en-US" dirty="0" smtClean="0"/>
            </a:br>
            <a:r>
              <a:rPr lang="ko-KR" altLang="en-US" dirty="0" smtClean="0"/>
              <a:t>이런 英材 초중수학점수가</a:t>
            </a:r>
            <a:br>
              <a:rPr lang="ko-KR" altLang="en-US" dirty="0" smtClean="0"/>
            </a:br>
            <a:r>
              <a:rPr lang="ko-KR" altLang="en-US" dirty="0" smtClean="0"/>
              <a:t>수능시험성적으로 연결된다</a:t>
            </a:r>
            <a:r>
              <a:rPr lang="en-US" altLang="ko-KR" dirty="0" smtClean="0"/>
              <a:t>!!</a:t>
            </a:r>
            <a:br>
              <a:rPr lang="en-US" altLang="ko-KR" dirty="0" smtClean="0"/>
            </a:br>
            <a:r>
              <a:rPr lang="ko-KR" altLang="en-US" dirty="0" smtClean="0"/>
              <a:t>수포자가 아닌 鈍材나 </a:t>
            </a:r>
            <a:r>
              <a:rPr lang="ko-KR" altLang="en-US" dirty="0" err="1" smtClean="0"/>
              <a:t>平材는</a:t>
            </a:r>
            <a:r>
              <a:rPr lang="ko-KR" altLang="en-US" dirty="0" smtClean="0"/>
              <a:t/>
            </a:r>
            <a:br>
              <a:rPr lang="ko-KR" altLang="en-US" dirty="0" smtClean="0"/>
            </a:br>
            <a:r>
              <a:rPr lang="ko-KR" altLang="en-US" dirty="0" err="1" smtClean="0"/>
              <a:t>중고때</a:t>
            </a:r>
            <a:r>
              <a:rPr lang="ko-KR" altLang="en-US" dirty="0" smtClean="0"/>
              <a:t> 마음잡으면 </a:t>
            </a:r>
            <a:r>
              <a:rPr lang="en-US" altLang="ko-KR" dirty="0" smtClean="0"/>
              <a:t>70%</a:t>
            </a:r>
            <a:r>
              <a:rPr lang="ko-KR" altLang="en-US" dirty="0" smtClean="0"/>
              <a:t>나 역전이 되기도한다</a:t>
            </a:r>
            <a:r>
              <a:rPr lang="en-US" altLang="ko-KR" dirty="0" smtClean="0"/>
              <a:t>!</a:t>
            </a:r>
          </a:p>
          <a:p>
            <a:r>
              <a:rPr lang="ko-KR" altLang="en-US" dirty="0" smtClean="0"/>
              <a:t>  </a:t>
            </a:r>
          </a:p>
          <a:p>
            <a:endParaRPr lang="ko-KR"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3200" b="1" dirty="0" smtClean="0"/>
              <a:t>조진표의 진로지도</a:t>
            </a:r>
            <a:r>
              <a:rPr lang="en-US" altLang="ko-KR" sz="3200" b="1" dirty="0" smtClean="0"/>
              <a:t/>
            </a:r>
            <a:br>
              <a:rPr lang="en-US" altLang="ko-KR" sz="3200" b="1" dirty="0" smtClean="0"/>
            </a:br>
            <a:r>
              <a:rPr lang="en-US" altLang="ko-KR" sz="3200" dirty="0" smtClean="0"/>
              <a:t> + </a:t>
            </a:r>
            <a:r>
              <a:rPr lang="ko-KR" altLang="en-US" sz="3200" dirty="0" smtClean="0"/>
              <a:t>민성원의 공부원리</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ko-KR" altLang="en-US" dirty="0" smtClean="0"/>
              <a:t>대로학습   곁가지학습 </a:t>
            </a:r>
          </a:p>
          <a:p>
            <a:r>
              <a:rPr lang="ko-KR" altLang="en-US" dirty="0" smtClean="0"/>
              <a:t>제대로  나름대로   대입 전형 그대로 </a:t>
            </a:r>
          </a:p>
          <a:p>
            <a:r>
              <a:rPr lang="ko-KR" altLang="en-US" dirty="0" smtClean="0"/>
              <a:t>學習전략</a:t>
            </a:r>
            <a:r>
              <a:rPr lang="en-US" altLang="ko-KR" dirty="0" smtClean="0"/>
              <a:t>&lt;</a:t>
            </a:r>
            <a:r>
              <a:rPr lang="ko-KR" altLang="en-US" dirty="0" err="1" smtClean="0"/>
              <a:t>배움배움</a:t>
            </a:r>
            <a:r>
              <a:rPr lang="en-US" altLang="ko-KR" dirty="0" smtClean="0"/>
              <a:t>(</a:t>
            </a:r>
            <a:r>
              <a:rPr lang="ko-KR" altLang="en-US" dirty="0" smtClean="0"/>
              <a:t>수준향상</a:t>
            </a:r>
            <a:r>
              <a:rPr lang="en-US" altLang="ko-KR" dirty="0" smtClean="0"/>
              <a:t>)</a:t>
            </a:r>
            <a:br>
              <a:rPr lang="en-US" altLang="ko-KR" dirty="0" smtClean="0"/>
            </a:br>
            <a:r>
              <a:rPr lang="ko-KR" altLang="en-US" dirty="0" smtClean="0"/>
              <a:t>시험은 약한 사슬을 찾아내주는</a:t>
            </a:r>
            <a:br>
              <a:rPr lang="ko-KR" altLang="en-US" dirty="0" smtClean="0"/>
            </a:br>
            <a:r>
              <a:rPr lang="ko-KR" altLang="en-US" dirty="0" smtClean="0"/>
              <a:t>또 하나의 학습이다</a:t>
            </a:r>
            <a:endParaRPr lang="en-US" altLang="ko-KR" dirty="0" smtClean="0"/>
          </a:p>
          <a:p>
            <a:r>
              <a:rPr lang="ko-KR" altLang="en-US" dirty="0" smtClean="0"/>
              <a:t/>
            </a:r>
            <a:br>
              <a:rPr lang="ko-KR" altLang="en-US" dirty="0" smtClean="0"/>
            </a:br>
            <a:r>
              <a:rPr lang="ko-KR" altLang="en-US" dirty="0" smtClean="0"/>
              <a:t>學</a:t>
            </a:r>
            <a:r>
              <a:rPr lang="en-US" altLang="ko-KR" dirty="0" smtClean="0"/>
              <a:t>(</a:t>
            </a:r>
            <a:r>
              <a:rPr lang="ko-KR" altLang="en-US" dirty="0" smtClean="0"/>
              <a:t>배움</a:t>
            </a:r>
            <a:r>
              <a:rPr lang="en-US" altLang="ko-KR" dirty="0" smtClean="0"/>
              <a:t>:</a:t>
            </a:r>
            <a:r>
              <a:rPr lang="ko-KR" altLang="en-US" dirty="0" smtClean="0"/>
              <a:t>교과서</a:t>
            </a:r>
            <a:r>
              <a:rPr lang="en-US" altLang="ko-KR" dirty="0" smtClean="0"/>
              <a:t>:</a:t>
            </a:r>
            <a:r>
              <a:rPr lang="ko-KR" altLang="en-US" dirty="0" smtClean="0"/>
              <a:t>파워</a:t>
            </a:r>
            <a:r>
              <a:rPr lang="en-US" altLang="ko-KR" smtClean="0"/>
              <a:t>)  </a:t>
            </a:r>
            <a:r>
              <a:rPr lang="ko-KR" altLang="en-US" smtClean="0"/>
              <a:t>習</a:t>
            </a:r>
            <a:r>
              <a:rPr lang="en-US" altLang="ko-KR" dirty="0" smtClean="0"/>
              <a:t>(</a:t>
            </a:r>
            <a:r>
              <a:rPr lang="ko-KR" altLang="en-US" dirty="0" smtClean="0"/>
              <a:t>익힘</a:t>
            </a:r>
            <a:r>
              <a:rPr lang="en-US" altLang="ko-KR" dirty="0" smtClean="0"/>
              <a:t>:</a:t>
            </a:r>
            <a:r>
              <a:rPr lang="ko-KR" altLang="en-US" dirty="0" smtClean="0"/>
              <a:t>공책</a:t>
            </a:r>
            <a:r>
              <a:rPr lang="en-US" altLang="ko-KR" dirty="0" smtClean="0"/>
              <a:t>,</a:t>
            </a:r>
            <a:r>
              <a:rPr lang="ko-KR" altLang="en-US" dirty="0" smtClean="0"/>
              <a:t>평가</a:t>
            </a:r>
            <a:r>
              <a:rPr lang="en-US" altLang="ko-KR" dirty="0" smtClean="0"/>
              <a:t>:</a:t>
            </a:r>
            <a:r>
              <a:rPr lang="ko-KR" altLang="en-US" dirty="0" err="1" smtClean="0"/>
              <a:t>포스</a:t>
            </a:r>
            <a:r>
              <a:rPr lang="en-US" altLang="ko-KR" dirty="0" smtClean="0"/>
              <a:t>)</a:t>
            </a:r>
            <a:br>
              <a:rPr lang="en-US" altLang="ko-KR" dirty="0" smtClean="0"/>
            </a:br>
            <a:r>
              <a:rPr lang="en-US" altLang="ko-KR" dirty="0" smtClean="0"/>
              <a:t/>
            </a:r>
            <a:br>
              <a:rPr lang="en-US" altLang="ko-KR" dirty="0" smtClean="0"/>
            </a:br>
            <a:r>
              <a:rPr lang="en-US" altLang="ko-KR" dirty="0" smtClean="0"/>
              <a:t>  1. </a:t>
            </a:r>
            <a:r>
              <a:rPr lang="ko-KR" altLang="en-US" dirty="0" smtClean="0"/>
              <a:t>학기학교</a:t>
            </a:r>
            <a:r>
              <a:rPr lang="en-US" altLang="ko-KR" dirty="0" smtClean="0"/>
              <a:t>: </a:t>
            </a:r>
            <a:r>
              <a:rPr lang="ko-KR" altLang="en-US" dirty="0" smtClean="0"/>
              <a:t>학 </a:t>
            </a:r>
            <a:r>
              <a:rPr lang="en-US" altLang="ko-KR" dirty="0" smtClean="0"/>
              <a:t>&gt;</a:t>
            </a:r>
            <a:r>
              <a:rPr lang="ko-KR" altLang="en-US" dirty="0" err="1" smtClean="0"/>
              <a:t>습</a:t>
            </a:r>
            <a:r>
              <a:rPr lang="ko-KR" altLang="en-US" dirty="0" smtClean="0"/>
              <a:t/>
            </a:r>
            <a:br>
              <a:rPr lang="ko-KR" altLang="en-US" dirty="0" smtClean="0"/>
            </a:br>
            <a:r>
              <a:rPr lang="ko-KR" altLang="en-US" dirty="0" smtClean="0"/>
              <a:t>  </a:t>
            </a:r>
            <a:r>
              <a:rPr lang="en-US" altLang="ko-KR" dirty="0" smtClean="0"/>
              <a:t>2. </a:t>
            </a:r>
            <a:r>
              <a:rPr lang="ko-KR" altLang="en-US" dirty="0" smtClean="0"/>
              <a:t>학기 집</a:t>
            </a:r>
            <a:r>
              <a:rPr lang="en-US" altLang="ko-KR" dirty="0" smtClean="0"/>
              <a:t>:  </a:t>
            </a:r>
            <a:r>
              <a:rPr lang="ko-KR" altLang="en-US" dirty="0" smtClean="0"/>
              <a:t>학</a:t>
            </a:r>
            <a:r>
              <a:rPr lang="en-US" altLang="ko-KR" dirty="0" smtClean="0"/>
              <a:t>&lt;&lt;</a:t>
            </a:r>
            <a:r>
              <a:rPr lang="ko-KR" altLang="en-US" dirty="0" err="1" smtClean="0"/>
              <a:t>습</a:t>
            </a:r>
            <a:r>
              <a:rPr lang="ko-KR" altLang="en-US" dirty="0" smtClean="0"/>
              <a:t/>
            </a:r>
            <a:br>
              <a:rPr lang="ko-KR" altLang="en-US" dirty="0" smtClean="0"/>
            </a:br>
            <a:r>
              <a:rPr lang="ko-KR" altLang="en-US" dirty="0" smtClean="0"/>
              <a:t>  </a:t>
            </a:r>
            <a:r>
              <a:rPr lang="en-US" altLang="ko-KR" dirty="0" smtClean="0"/>
              <a:t>3. </a:t>
            </a:r>
            <a:r>
              <a:rPr lang="ko-KR" altLang="en-US" dirty="0" smtClean="0"/>
              <a:t>방학</a:t>
            </a:r>
            <a:r>
              <a:rPr lang="en-US" altLang="ko-KR" dirty="0" smtClean="0"/>
              <a:t>: </a:t>
            </a:r>
            <a:r>
              <a:rPr lang="ko-KR" altLang="en-US" dirty="0" smtClean="0"/>
              <a:t>학</a:t>
            </a:r>
            <a:r>
              <a:rPr lang="en-US" altLang="ko-KR" dirty="0" smtClean="0"/>
              <a:t>&lt;&lt;&lt;&lt;</a:t>
            </a:r>
            <a:r>
              <a:rPr lang="ko-KR" altLang="en-US" dirty="0" err="1" smtClean="0"/>
              <a:t>습</a:t>
            </a:r>
            <a:r>
              <a:rPr lang="ko-KR" altLang="en-US" dirty="0" smtClean="0"/>
              <a:t/>
            </a:r>
            <a:br>
              <a:rPr lang="ko-KR" altLang="en-US" dirty="0" smtClean="0"/>
            </a:br>
            <a:endParaRPr lang="ko-KR" altLang="en-US" dirty="0" smtClean="0"/>
          </a:p>
          <a:p>
            <a:endParaRPr lang="ko-KR"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3200" dirty="0" smtClean="0"/>
              <a:t/>
            </a:r>
            <a:br>
              <a:rPr lang="en-US" altLang="ko-KR" sz="3200" dirty="0" smtClean="0"/>
            </a:br>
            <a:r>
              <a:rPr lang="en-US" altLang="ko-KR" sz="3200" dirty="0" smtClean="0"/>
              <a:t>3×3=9 </a:t>
            </a:r>
            <a:r>
              <a:rPr lang="ko-KR" altLang="en-US" sz="3200" dirty="0" smtClean="0"/>
              <a:t>키워드 하이퍼링크 </a:t>
            </a:r>
            <a:r>
              <a:rPr lang="ko-KR" altLang="en-US" sz="3200" dirty="0" err="1" smtClean="0"/>
              <a:t>하이어라키</a:t>
            </a:r>
            <a:r>
              <a:rPr lang="ko-KR" altLang="en-US" sz="3200" dirty="0" smtClean="0"/>
              <a:t> 학습법 </a:t>
            </a:r>
            <a:br>
              <a:rPr lang="ko-KR" altLang="en-US" sz="3200" dirty="0" smtClean="0"/>
            </a:br>
            <a:endParaRPr lang="ko-KR" altLang="en-US" sz="3200" dirty="0"/>
          </a:p>
        </p:txBody>
      </p:sp>
      <p:graphicFrame>
        <p:nvGraphicFramePr>
          <p:cNvPr id="4" name="내용 개체 틀 3"/>
          <p:cNvGraphicFramePr>
            <a:graphicFrameLocks noGrp="1"/>
          </p:cNvGraphicFramePr>
          <p:nvPr>
            <p:ph idx="1"/>
          </p:nvPr>
        </p:nvGraphicFramePr>
        <p:xfrm>
          <a:off x="500034" y="2143116"/>
          <a:ext cx="8229600" cy="35661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latinLnBrk="1"/>
                      <a:endParaRPr lang="ko-KR" altLang="en-US" sz="7200" dirty="0"/>
                    </a:p>
                  </a:txBody>
                  <a:tcPr/>
                </a:tc>
                <a:tc>
                  <a:txBody>
                    <a:bodyPr/>
                    <a:lstStyle/>
                    <a:p>
                      <a:pPr latinLnBrk="1"/>
                      <a:endParaRPr lang="ko-KR" altLang="en-US" sz="7200"/>
                    </a:p>
                  </a:txBody>
                  <a:tcPr/>
                </a:tc>
                <a:tc>
                  <a:txBody>
                    <a:bodyPr/>
                    <a:lstStyle/>
                    <a:p>
                      <a:pPr latinLnBrk="1"/>
                      <a:endParaRPr lang="ko-KR" altLang="en-US" sz="7200"/>
                    </a:p>
                  </a:txBody>
                  <a:tcPr/>
                </a:tc>
              </a:tr>
              <a:tr h="370840">
                <a:tc>
                  <a:txBody>
                    <a:bodyPr/>
                    <a:lstStyle/>
                    <a:p>
                      <a:pPr latinLnBrk="1"/>
                      <a:endParaRPr lang="ko-KR" altLang="en-US" sz="7200" dirty="0"/>
                    </a:p>
                  </a:txBody>
                  <a:tcPr/>
                </a:tc>
                <a:tc>
                  <a:txBody>
                    <a:bodyPr/>
                    <a:lstStyle/>
                    <a:p>
                      <a:pPr latinLnBrk="1"/>
                      <a:endParaRPr lang="ko-KR" altLang="en-US" sz="7200" dirty="0"/>
                    </a:p>
                  </a:txBody>
                  <a:tcPr/>
                </a:tc>
                <a:tc>
                  <a:txBody>
                    <a:bodyPr/>
                    <a:lstStyle/>
                    <a:p>
                      <a:pPr latinLnBrk="1"/>
                      <a:endParaRPr lang="ko-KR" altLang="en-US" sz="7200"/>
                    </a:p>
                  </a:txBody>
                  <a:tcPr/>
                </a:tc>
              </a:tr>
              <a:tr h="370840">
                <a:tc>
                  <a:txBody>
                    <a:bodyPr/>
                    <a:lstStyle/>
                    <a:p>
                      <a:pPr latinLnBrk="1"/>
                      <a:endParaRPr lang="ko-KR" altLang="en-US" sz="7200"/>
                    </a:p>
                  </a:txBody>
                  <a:tcPr/>
                </a:tc>
                <a:tc>
                  <a:txBody>
                    <a:bodyPr/>
                    <a:lstStyle/>
                    <a:p>
                      <a:pPr latinLnBrk="1"/>
                      <a:endParaRPr lang="ko-KR" altLang="en-US" sz="7200" dirty="0"/>
                    </a:p>
                  </a:txBody>
                  <a:tcPr/>
                </a:tc>
                <a:tc>
                  <a:txBody>
                    <a:bodyPr/>
                    <a:lstStyle/>
                    <a:p>
                      <a:pPr latinLnBrk="1"/>
                      <a:endParaRPr lang="ko-KR" altLang="en-US" sz="7200"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b="1" dirty="0" smtClean="0"/>
              <a:t/>
            </a:r>
            <a:br>
              <a:rPr lang="en-US" altLang="ko-KR" b="1" dirty="0" smtClean="0"/>
            </a:br>
            <a:r>
              <a:rPr lang="ko-KR" altLang="en-US" b="1" dirty="0" err="1" smtClean="0"/>
              <a:t>학습코칭</a:t>
            </a:r>
            <a:r>
              <a:rPr lang="ko-KR" altLang="en-US" b="1" dirty="0" smtClean="0"/>
              <a:t> </a:t>
            </a:r>
            <a:r>
              <a:rPr lang="ko-KR" altLang="en-US" b="1" dirty="0"/>
              <a:t/>
            </a:r>
            <a:br>
              <a:rPr lang="ko-KR" altLang="en-US" b="1" dirty="0"/>
            </a:b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ko-KR" altLang="en-US" b="1" u="sng" dirty="0" err="1">
                <a:hlinkClick r:id="rId2"/>
              </a:rPr>
              <a:t>에듀플렉스</a:t>
            </a:r>
            <a:r>
              <a:rPr lang="en-US" altLang="ko-KR" b="1" u="sng" dirty="0">
                <a:hlinkClick r:id="rId2"/>
              </a:rPr>
              <a:t>, </a:t>
            </a:r>
            <a:r>
              <a:rPr lang="ko-KR" altLang="en-US" b="1" u="sng" dirty="0">
                <a:hlinkClick r:id="rId2"/>
              </a:rPr>
              <a:t>제</a:t>
            </a:r>
            <a:r>
              <a:rPr lang="en-US" altLang="ko-KR" b="1" u="sng" dirty="0">
                <a:hlinkClick r:id="rId2"/>
              </a:rPr>
              <a:t>3</a:t>
            </a:r>
            <a:r>
              <a:rPr lang="ko-KR" altLang="en-US" b="1" u="sng" dirty="0">
                <a:hlinkClick r:id="rId2"/>
              </a:rPr>
              <a:t>기 스타 코칭 </a:t>
            </a:r>
            <a:r>
              <a:rPr lang="ko-KR" altLang="en-US" b="1" u="sng" dirty="0" err="1">
                <a:hlinkClick r:id="rId2"/>
              </a:rPr>
              <a:t>워크샵</a:t>
            </a:r>
            <a:r>
              <a:rPr lang="ko-KR" altLang="en-US" b="1" u="sng" dirty="0">
                <a:hlinkClick r:id="rId2"/>
              </a:rPr>
              <a:t> 어떻게 </a:t>
            </a:r>
            <a:r>
              <a:rPr lang="en-US" altLang="ko-KR" b="1" u="sng" dirty="0">
                <a:hlinkClick r:id="rId2"/>
              </a:rPr>
              <a:t>- </a:t>
            </a:r>
            <a:r>
              <a:rPr lang="ko-KR" altLang="en-US" b="1" u="sng" dirty="0">
                <a:hlinkClick r:id="rId2"/>
              </a:rPr>
              <a:t>최고의 학습매니지먼트 </a:t>
            </a:r>
            <a:r>
              <a:rPr lang="en-US" altLang="ko-KR" b="1" u="sng" dirty="0">
                <a:hlinkClick r:id="rId2"/>
              </a:rPr>
              <a:t>...</a:t>
            </a:r>
            <a:endParaRPr lang="ko-KR" altLang="en-US" b="1" dirty="0"/>
          </a:p>
          <a:p>
            <a:r>
              <a:rPr lang="ko-KR" altLang="en-US" b="1" dirty="0"/>
              <a:t> </a:t>
            </a:r>
          </a:p>
          <a:p>
            <a:r>
              <a:rPr lang="ko-KR" altLang="en-US" b="1" u="sng" dirty="0" err="1">
                <a:hlinkClick r:id="rId3"/>
              </a:rPr>
              <a:t>코칭</a:t>
            </a:r>
            <a:r>
              <a:rPr lang="en-US" altLang="ko-KR" b="1" u="sng" dirty="0">
                <a:hlinkClick r:id="rId3"/>
              </a:rPr>
              <a:t>&amp;</a:t>
            </a:r>
            <a:r>
              <a:rPr lang="ko-KR" altLang="en-US" b="1" u="sng" dirty="0">
                <a:hlinkClick r:id="rId3"/>
              </a:rPr>
              <a:t>리더십</a:t>
            </a:r>
            <a:r>
              <a:rPr lang="en-US" altLang="ko-KR" b="1" u="sng" dirty="0">
                <a:hlinkClick r:id="rId3"/>
              </a:rPr>
              <a:t>,</a:t>
            </a:r>
            <a:r>
              <a:rPr lang="ko-KR" altLang="en-US" b="1" u="sng" dirty="0">
                <a:hlinkClick r:id="rId3"/>
              </a:rPr>
              <a:t>독서경영</a:t>
            </a:r>
            <a:r>
              <a:rPr lang="en-US" altLang="ko-KR" b="1" u="sng" dirty="0">
                <a:hlinkClick r:id="rId3"/>
              </a:rPr>
              <a:t>&amp;</a:t>
            </a:r>
            <a:r>
              <a:rPr lang="ko-KR" altLang="en-US" b="1" u="sng" dirty="0" err="1">
                <a:hlinkClick r:id="rId3"/>
              </a:rPr>
              <a:t>북코치</a:t>
            </a:r>
            <a:r>
              <a:rPr lang="en-US" altLang="ko-KR" b="1" u="sng" dirty="0">
                <a:hlinkClick r:id="rId3"/>
              </a:rPr>
              <a:t>,</a:t>
            </a:r>
            <a:r>
              <a:rPr lang="ko-KR" altLang="en-US" b="1" u="sng" dirty="0">
                <a:hlinkClick r:id="rId3"/>
              </a:rPr>
              <a:t>자기계발</a:t>
            </a:r>
            <a:r>
              <a:rPr lang="en-US" altLang="ko-KR" b="1" u="sng" dirty="0">
                <a:hlinkClick r:id="rId3"/>
              </a:rPr>
              <a:t>&amp;</a:t>
            </a:r>
            <a:r>
              <a:rPr lang="ko-KR" altLang="en-US" b="1" u="sng" dirty="0">
                <a:hlinkClick r:id="rId3"/>
              </a:rPr>
              <a:t>창의력</a:t>
            </a:r>
            <a:r>
              <a:rPr lang="en-US" altLang="ko-KR" b="1" u="sng" dirty="0">
                <a:hlinkClick r:id="rId3"/>
              </a:rPr>
              <a:t>.</a:t>
            </a:r>
            <a:r>
              <a:rPr lang="ko-KR" altLang="en-US" b="1" u="sng" dirty="0" err="1">
                <a:hlinkClick r:id="rId3"/>
              </a:rPr>
              <a:t>코칭리더십센터</a:t>
            </a:r>
            <a:r>
              <a:rPr lang="ko-KR" altLang="en-US" b="1" u="sng" dirty="0">
                <a:hlinkClick r:id="rId3"/>
              </a:rPr>
              <a:t> </a:t>
            </a:r>
            <a:endParaRPr lang="ko-KR" altLang="en-US" b="1" dirty="0"/>
          </a:p>
          <a:p>
            <a:r>
              <a:rPr lang="ko-KR" altLang="en-US" b="1" dirty="0"/>
              <a:t> </a:t>
            </a:r>
          </a:p>
          <a:p>
            <a:r>
              <a:rPr lang="ko-KR" altLang="en-US" b="1" u="sng" dirty="0" err="1">
                <a:hlinkClick r:id="rId4"/>
              </a:rPr>
              <a:t>코칭</a:t>
            </a:r>
            <a:r>
              <a:rPr lang="ko-KR" altLang="en-US" b="1" u="sng" dirty="0">
                <a:hlinkClick r:id="rId4"/>
              </a:rPr>
              <a:t> </a:t>
            </a:r>
            <a:r>
              <a:rPr lang="en-US" altLang="ko-KR" b="1" u="sng" dirty="0">
                <a:hlinkClick r:id="rId4"/>
              </a:rPr>
              <a:t>ABC - </a:t>
            </a:r>
            <a:r>
              <a:rPr lang="en-US" altLang="ko-KR" b="1" u="sng" dirty="0" err="1">
                <a:hlinkClick r:id="rId4"/>
              </a:rPr>
              <a:t>BookRail</a:t>
            </a:r>
            <a:endParaRPr lang="ko-KR" altLang="en-US" b="1" dirty="0"/>
          </a:p>
          <a:p>
            <a:r>
              <a:rPr lang="ko-KR" altLang="en-US" b="1" dirty="0"/>
              <a:t> </a:t>
            </a:r>
          </a:p>
          <a:p>
            <a:r>
              <a:rPr lang="ko-KR" altLang="en-US" b="1" u="sng" dirty="0">
                <a:hlinkClick r:id="rId5"/>
              </a:rPr>
              <a:t>커리어상담전공 </a:t>
            </a:r>
            <a:r>
              <a:rPr lang="en-US" altLang="ko-KR" b="1" u="sng" dirty="0">
                <a:hlinkClick r:id="rId5"/>
              </a:rPr>
              <a:t>(</a:t>
            </a:r>
            <a:r>
              <a:rPr lang="ko-KR" altLang="en-US" b="1" u="sng" dirty="0" err="1">
                <a:hlinkClick r:id="rId5"/>
              </a:rPr>
              <a:t>코칭심리학</a:t>
            </a:r>
            <a:r>
              <a:rPr lang="en-US" altLang="ko-KR" b="1" u="sng" dirty="0">
                <a:hlinkClick r:id="rId5"/>
              </a:rPr>
              <a:t>) - </a:t>
            </a:r>
            <a:r>
              <a:rPr lang="ko-KR" altLang="en-US" b="1" u="sng" dirty="0">
                <a:hlinkClick r:id="rId5"/>
              </a:rPr>
              <a:t>광운대학교 교육대학원 </a:t>
            </a:r>
          </a:p>
          <a:p>
            <a:endParaRPr lang="ko-KR"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3200" dirty="0" err="1" smtClean="0"/>
              <a:t>픽토그램</a:t>
            </a:r>
            <a:r>
              <a:rPr lang="ko-KR" altLang="en-US" sz="3200" dirty="0" smtClean="0"/>
              <a:t> 테마매트릭스하이퍼링크 </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ko-KR" altLang="en-US" b="1" dirty="0" err="1" smtClean="0"/>
              <a:t>초중고</a:t>
            </a:r>
            <a:r>
              <a:rPr lang="ko-KR" altLang="en-US" b="1" dirty="0" smtClean="0"/>
              <a:t> 평생학습 단계별 </a:t>
            </a:r>
            <a:r>
              <a:rPr lang="ko-KR" altLang="en-US" b="1" dirty="0" err="1" smtClean="0"/>
              <a:t>교육컨텐츠</a:t>
            </a:r>
            <a:r>
              <a:rPr lang="ko-KR" altLang="en-US" b="1" dirty="0" smtClean="0"/>
              <a:t> 세분화 과목통합</a:t>
            </a:r>
            <a:endParaRPr lang="ko-KR" altLang="en-US" dirty="0" smtClean="0"/>
          </a:p>
          <a:p>
            <a:r>
              <a:rPr lang="ko-KR" altLang="en-US" b="1" dirty="0" err="1" smtClean="0"/>
              <a:t>글로컬</a:t>
            </a:r>
            <a:r>
              <a:rPr lang="ko-KR" altLang="en-US" b="1" dirty="0" smtClean="0"/>
              <a:t> 다문화 언어 </a:t>
            </a:r>
            <a:r>
              <a:rPr lang="ko-KR" altLang="en-US" b="1" dirty="0" err="1" smtClean="0"/>
              <a:t>연계통합융합통섭된</a:t>
            </a:r>
            <a:r>
              <a:rPr lang="ko-KR" altLang="en-US" dirty="0" smtClean="0"/>
              <a:t> </a:t>
            </a:r>
          </a:p>
          <a:p>
            <a:r>
              <a:rPr lang="ko-KR" altLang="en-US" b="1" dirty="0" err="1" smtClean="0"/>
              <a:t>하이어라키</a:t>
            </a:r>
            <a:r>
              <a:rPr lang="ko-KR" altLang="en-US" b="1" dirty="0" smtClean="0"/>
              <a:t> </a:t>
            </a:r>
            <a:r>
              <a:rPr lang="ko-KR" altLang="en-US" b="1" dirty="0" err="1" smtClean="0"/>
              <a:t>픽토그램</a:t>
            </a:r>
            <a:r>
              <a:rPr lang="ko-KR" altLang="en-US" b="1" dirty="0" smtClean="0"/>
              <a:t> 누르면 ﻿</a:t>
            </a:r>
            <a:endParaRPr lang="ko-KR" altLang="en-US" dirty="0" smtClean="0"/>
          </a:p>
          <a:p>
            <a:r>
              <a:rPr lang="ko-KR" altLang="en-US" b="1" dirty="0" smtClean="0">
                <a:hlinkClick r:id="rId2"/>
              </a:rPr>
              <a:t>무료 </a:t>
            </a:r>
            <a:r>
              <a:rPr lang="ko-KR" altLang="en-US" b="1" dirty="0" err="1" smtClean="0">
                <a:hlinkClick r:id="rId2"/>
              </a:rPr>
              <a:t>수연산</a:t>
            </a:r>
            <a:r>
              <a:rPr lang="en-US" altLang="ko-KR" b="1" dirty="0" smtClean="0">
                <a:hlinkClick r:id="rId2"/>
              </a:rPr>
              <a:t>,</a:t>
            </a:r>
            <a:r>
              <a:rPr lang="ko-KR" altLang="en-US" b="1" dirty="0" smtClean="0">
                <a:hlinkClick r:id="rId2"/>
              </a:rPr>
              <a:t>어휘력</a:t>
            </a:r>
            <a:r>
              <a:rPr lang="en-US" altLang="ko-KR" b="1" dirty="0" smtClean="0">
                <a:hlinkClick r:id="rId2"/>
              </a:rPr>
              <a:t>,</a:t>
            </a:r>
            <a:r>
              <a:rPr lang="ko-KR" altLang="en-US" b="1" dirty="0" smtClean="0">
                <a:hlinkClick r:id="rId2"/>
              </a:rPr>
              <a:t>과학 </a:t>
            </a:r>
            <a:r>
              <a:rPr lang="ko-KR" altLang="en-US" b="1" dirty="0" err="1" smtClean="0">
                <a:hlinkClick r:id="rId2"/>
              </a:rPr>
              <a:t>게임식</a:t>
            </a:r>
            <a:r>
              <a:rPr lang="ko-KR" altLang="en-US" b="1" dirty="0" smtClean="0">
                <a:hlinkClick r:id="rId2"/>
              </a:rPr>
              <a:t> </a:t>
            </a:r>
            <a:r>
              <a:rPr lang="ko-KR" altLang="en-US" b="1" dirty="0" err="1" smtClean="0">
                <a:hlinkClick r:id="rId2"/>
              </a:rPr>
              <a:t>픽토그램</a:t>
            </a:r>
            <a:r>
              <a:rPr lang="ko-KR" altLang="en-US" b="1" dirty="0" smtClean="0">
                <a:hlinkClick r:id="rId2"/>
              </a:rPr>
              <a:t> 퀴즈 사이트</a:t>
            </a:r>
            <a:endParaRPr lang="ko-KR" altLang="en-US" dirty="0" smtClean="0"/>
          </a:p>
          <a:p>
            <a:r>
              <a:rPr lang="ko-KR" altLang="en-US" b="1" dirty="0" smtClean="0"/>
              <a:t>테마</a:t>
            </a:r>
            <a:r>
              <a:rPr lang="en-US" altLang="ko-KR" b="1" dirty="0" smtClean="0"/>
              <a:t>(</a:t>
            </a:r>
            <a:r>
              <a:rPr lang="ko-KR" altLang="en-US" b="1" dirty="0" smtClean="0"/>
              <a:t>메타인지</a:t>
            </a:r>
            <a:r>
              <a:rPr lang="en-US" altLang="ko-KR" b="1" dirty="0" smtClean="0"/>
              <a:t>)</a:t>
            </a:r>
            <a:r>
              <a:rPr lang="ko-KR" altLang="en-US" b="1" dirty="0" smtClean="0"/>
              <a:t>매트릭스</a:t>
            </a:r>
            <a:endParaRPr lang="ko-KR" altLang="en-US" dirty="0" smtClean="0"/>
          </a:p>
          <a:p>
            <a:r>
              <a:rPr lang="en-US" altLang="ko-KR" b="1" dirty="0" smtClean="0"/>
              <a:t>&lt;</a:t>
            </a:r>
            <a:r>
              <a:rPr lang="ko-KR" altLang="en-US" b="1" dirty="0" smtClean="0"/>
              <a:t>글자</a:t>
            </a:r>
            <a:r>
              <a:rPr lang="en-US" altLang="ko-KR" b="1" dirty="0" smtClean="0"/>
              <a:t>,</a:t>
            </a:r>
            <a:r>
              <a:rPr lang="ko-KR" altLang="en-US" b="1" dirty="0" smtClean="0"/>
              <a:t>문장</a:t>
            </a:r>
            <a:r>
              <a:rPr lang="en-US" altLang="ko-KR" b="1" dirty="0" smtClean="0"/>
              <a:t>,</a:t>
            </a:r>
            <a:r>
              <a:rPr lang="ko-KR" altLang="en-US" b="1" dirty="0" smtClean="0"/>
              <a:t>소리</a:t>
            </a:r>
            <a:r>
              <a:rPr lang="en-US" altLang="ko-KR" b="1" dirty="0" smtClean="0"/>
              <a:t>,</a:t>
            </a:r>
            <a:r>
              <a:rPr lang="ko-KR" altLang="en-US" b="1" dirty="0" smtClean="0"/>
              <a:t>그림</a:t>
            </a:r>
            <a:r>
              <a:rPr lang="en-US" altLang="ko-KR" b="1" dirty="0" smtClean="0"/>
              <a:t>,</a:t>
            </a:r>
            <a:r>
              <a:rPr lang="ko-KR" altLang="en-US" b="1" dirty="0" smtClean="0"/>
              <a:t>사진</a:t>
            </a:r>
            <a:r>
              <a:rPr lang="en-US" altLang="ko-KR" b="1" dirty="0" smtClean="0"/>
              <a:t>,</a:t>
            </a:r>
            <a:r>
              <a:rPr lang="ko-KR" altLang="en-US" b="1" dirty="0" smtClean="0"/>
              <a:t>동영상</a:t>
            </a:r>
            <a:r>
              <a:rPr lang="en-US" altLang="ko-KR" b="1" dirty="0" smtClean="0"/>
              <a:t>,</a:t>
            </a:r>
            <a:r>
              <a:rPr lang="ko-KR" altLang="en-US" b="1" dirty="0" smtClean="0"/>
              <a:t>음악</a:t>
            </a:r>
            <a:r>
              <a:rPr lang="en-US" altLang="ko-KR" b="1" dirty="0" smtClean="0"/>
              <a:t>,</a:t>
            </a:r>
            <a:endParaRPr lang="ko-KR" altLang="en-US" dirty="0" smtClean="0"/>
          </a:p>
          <a:p>
            <a:r>
              <a:rPr lang="ko-KR" altLang="en-US" b="1" dirty="0" smtClean="0"/>
              <a:t>  복합적 상호인식 인지 입체적 하이퍼링크</a:t>
            </a:r>
            <a:r>
              <a:rPr lang="en-US" altLang="ko-KR" b="1" dirty="0" smtClean="0"/>
              <a:t>&gt;</a:t>
            </a:r>
            <a:endParaRPr lang="ko-KR" altLang="en-US" dirty="0" smtClean="0"/>
          </a:p>
          <a:p>
            <a:r>
              <a:rPr lang="ko-KR" altLang="en-US" b="1" dirty="0" err="1" smtClean="0"/>
              <a:t>로</a:t>
            </a:r>
            <a:r>
              <a:rPr lang="ko-KR" altLang="en-US" b="1" dirty="0" smtClean="0"/>
              <a:t> 통찰력 있게 구성되어</a:t>
            </a:r>
            <a:r>
              <a:rPr lang="ko-KR" altLang="en-US" dirty="0" smtClean="0"/>
              <a:t> </a:t>
            </a:r>
          </a:p>
          <a:p>
            <a:r>
              <a:rPr lang="ko-KR" altLang="en-US" b="1" dirty="0" smtClean="0"/>
              <a:t>전과목 수준별</a:t>
            </a:r>
            <a:r>
              <a:rPr lang="en-US" altLang="ko-KR" b="1" dirty="0" smtClean="0"/>
              <a:t>(</a:t>
            </a:r>
            <a:r>
              <a:rPr lang="ko-KR" altLang="en-US" b="1" dirty="0" err="1" smtClean="0"/>
              <a:t>칼러코드</a:t>
            </a:r>
            <a:r>
              <a:rPr lang="en-US" altLang="ko-KR" b="1" dirty="0" smtClean="0"/>
              <a:t>)</a:t>
            </a:r>
            <a:endParaRPr lang="ko-KR" altLang="en-US" dirty="0" smtClean="0"/>
          </a:p>
          <a:p>
            <a:r>
              <a:rPr lang="ko-KR" altLang="en-US" b="1" dirty="0" smtClean="0"/>
              <a:t>행복하게 </a:t>
            </a:r>
            <a:r>
              <a:rPr lang="ko-KR" altLang="en-US" b="1" dirty="0" err="1" smtClean="0"/>
              <a:t>농촌체험하듯</a:t>
            </a:r>
            <a:r>
              <a:rPr lang="ko-KR" altLang="en-US" b="1" dirty="0" smtClean="0"/>
              <a:t> 호박덩굴 캐듯이﻿﻿</a:t>
            </a:r>
            <a:endParaRPr lang="ko-KR" altLang="en-US" dirty="0" smtClean="0"/>
          </a:p>
          <a:p>
            <a:r>
              <a:rPr lang="ko-KR" altLang="en-US" b="1" dirty="0" smtClean="0"/>
              <a:t>황금 감자</a:t>
            </a:r>
            <a:r>
              <a:rPr lang="en-US" altLang="ko-KR" b="1" dirty="0" smtClean="0"/>
              <a:t>, </a:t>
            </a:r>
            <a:r>
              <a:rPr lang="ko-KR" altLang="en-US" b="1" dirty="0" smtClean="0"/>
              <a:t>순금 고구마 캐듯이  </a:t>
            </a:r>
            <a:r>
              <a:rPr lang="ko-KR" altLang="en-US" dirty="0" smtClean="0"/>
              <a:t> </a:t>
            </a:r>
          </a:p>
          <a:p>
            <a:r>
              <a:rPr lang="ko-KR" altLang="en-US" b="1" dirty="0" smtClean="0"/>
              <a:t>예습</a:t>
            </a:r>
            <a:r>
              <a:rPr lang="en-US" altLang="ko-KR" b="1" dirty="0" smtClean="0"/>
              <a:t>(</a:t>
            </a:r>
            <a:r>
              <a:rPr lang="ko-KR" altLang="en-US" b="1" dirty="0" smtClean="0"/>
              <a:t>선진밭갈이학습</a:t>
            </a:r>
            <a:r>
              <a:rPr lang="en-US" altLang="ko-KR" b="1" dirty="0" smtClean="0"/>
              <a:t>) </a:t>
            </a:r>
            <a:r>
              <a:rPr lang="ko-KR" altLang="en-US" b="1" dirty="0" smtClean="0"/>
              <a:t>복습</a:t>
            </a:r>
            <a:r>
              <a:rPr lang="en-US" altLang="ko-KR" b="1" dirty="0" smtClean="0"/>
              <a:t>(</a:t>
            </a:r>
            <a:r>
              <a:rPr lang="ko-KR" altLang="en-US" b="1" dirty="0" smtClean="0"/>
              <a:t>후진다짐학습</a:t>
            </a:r>
            <a:r>
              <a:rPr lang="en-US" altLang="ko-KR" b="1" dirty="0" smtClean="0"/>
              <a:t>) </a:t>
            </a:r>
            <a:endParaRPr lang="ko-KR" altLang="en-US" dirty="0" smtClean="0"/>
          </a:p>
          <a:p>
            <a:endParaRPr lang="ko-KR"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8596" y="428604"/>
            <a:ext cx="8372476" cy="1071562"/>
          </a:xfrm>
        </p:spPr>
        <p:style>
          <a:lnRef idx="1">
            <a:schemeClr val="accent5"/>
          </a:lnRef>
          <a:fillRef idx="2">
            <a:schemeClr val="accent5"/>
          </a:fillRef>
          <a:effectRef idx="1">
            <a:schemeClr val="accent5"/>
          </a:effectRef>
          <a:fontRef idx="minor">
            <a:schemeClr val="dk1"/>
          </a:fontRef>
        </p:style>
        <p:txBody>
          <a:bodyPr>
            <a:normAutofit/>
          </a:bodyPr>
          <a:lstStyle/>
          <a:p>
            <a:r>
              <a:rPr lang="en-US" altLang="ko-KR" sz="3200" dirty="0" smtClean="0"/>
              <a:t>2.0</a:t>
            </a:r>
            <a:r>
              <a:rPr lang="ko-KR" altLang="en-US" sz="3200" dirty="0" smtClean="0"/>
              <a:t>학습</a:t>
            </a:r>
            <a:r>
              <a:rPr lang="en-US" altLang="ko-KR" sz="3200" dirty="0" smtClean="0"/>
              <a:t>, +0.2</a:t>
            </a:r>
            <a:r>
              <a:rPr lang="ko-KR" altLang="en-US" sz="3200" dirty="0" smtClean="0"/>
              <a:t>학습</a:t>
            </a:r>
            <a:r>
              <a:rPr lang="en-US" altLang="ko-KR" sz="3200" dirty="0" smtClean="0"/>
              <a:t>, 1.2~1.5</a:t>
            </a:r>
            <a:r>
              <a:rPr lang="ko-KR" altLang="en-US" sz="3200" dirty="0" smtClean="0"/>
              <a:t>학습</a:t>
            </a:r>
            <a:r>
              <a:rPr lang="en-US" altLang="ko-KR" sz="3200" dirty="0" smtClean="0"/>
              <a:t>, </a:t>
            </a:r>
            <a:br>
              <a:rPr lang="en-US" altLang="ko-KR" sz="3200" dirty="0" smtClean="0"/>
            </a:br>
            <a:r>
              <a:rPr lang="en-US" altLang="ko-KR" sz="3200" dirty="0" smtClean="0"/>
              <a:t>-0.2~-0.5(-1.0)</a:t>
            </a:r>
            <a:r>
              <a:rPr lang="ko-KR" altLang="en-US" sz="3200" dirty="0" smtClean="0"/>
              <a:t>학습</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ko-KR" altLang="en-US" dirty="0" smtClean="0"/>
              <a:t>상위권 학생에게는</a:t>
            </a:r>
            <a:r>
              <a:rPr lang="ko-KR" altLang="en-US" b="1" dirty="0" smtClean="0"/>
              <a:t>  </a:t>
            </a:r>
            <a:r>
              <a:rPr lang="ko-KR" altLang="en-US" dirty="0" smtClean="0"/>
              <a:t> </a:t>
            </a:r>
          </a:p>
          <a:p>
            <a:r>
              <a:rPr lang="en-US" altLang="ko-KR" b="1" dirty="0" smtClean="0"/>
              <a:t>2.0</a:t>
            </a:r>
            <a:r>
              <a:rPr lang="ko-KR" altLang="en-US" b="1" dirty="0" smtClean="0"/>
              <a:t>학습 </a:t>
            </a:r>
            <a:endParaRPr lang="ko-KR" altLang="en-US" dirty="0" smtClean="0"/>
          </a:p>
          <a:p>
            <a:r>
              <a:rPr lang="ko-KR" altLang="en-US" b="1" dirty="0" smtClean="0"/>
              <a:t> </a:t>
            </a:r>
            <a:r>
              <a:rPr lang="en-US" altLang="ko-KR" b="1" dirty="0" smtClean="0"/>
              <a:t>&lt;</a:t>
            </a:r>
            <a:r>
              <a:rPr lang="ko-KR" altLang="en-US" b="1" dirty="0" smtClean="0"/>
              <a:t>선행학습</a:t>
            </a:r>
            <a:r>
              <a:rPr lang="en-US" altLang="ko-KR" b="1" dirty="0" smtClean="0"/>
              <a:t>(</a:t>
            </a:r>
            <a:r>
              <a:rPr lang="ko-KR" altLang="en-US" b="1" dirty="0" err="1" smtClean="0"/>
              <a:t>인강으로</a:t>
            </a:r>
            <a:r>
              <a:rPr lang="en-US" altLang="ko-KR" b="1" dirty="0" smtClean="0"/>
              <a:t>) </a:t>
            </a:r>
          </a:p>
          <a:p>
            <a:r>
              <a:rPr lang="en-US" altLang="ko-KR" b="1" dirty="0" smtClean="0"/>
              <a:t>   1~2</a:t>
            </a:r>
            <a:r>
              <a:rPr lang="ko-KR" altLang="en-US" b="1" dirty="0" smtClean="0"/>
              <a:t>개월 압축하여 </a:t>
            </a:r>
            <a:endParaRPr lang="ko-KR" altLang="en-US" dirty="0" smtClean="0"/>
          </a:p>
          <a:p>
            <a:r>
              <a:rPr lang="ko-KR" altLang="en-US" b="1" dirty="0" smtClean="0"/>
              <a:t>   </a:t>
            </a:r>
            <a:r>
              <a:rPr lang="en-US" altLang="ko-KR" b="1" dirty="0" smtClean="0"/>
              <a:t>1</a:t>
            </a:r>
            <a:r>
              <a:rPr lang="ko-KR" altLang="en-US" b="1" dirty="0" smtClean="0"/>
              <a:t>학기 선행학습  </a:t>
            </a:r>
            <a:endParaRPr lang="en-US" altLang="ko-KR" b="1" dirty="0" smtClean="0"/>
          </a:p>
          <a:p>
            <a:r>
              <a:rPr lang="en-US" altLang="ko-KR" b="1" dirty="0" smtClean="0"/>
              <a:t>   </a:t>
            </a:r>
            <a:r>
              <a:rPr lang="ko-KR" altLang="en-US" b="1" dirty="0" smtClean="0"/>
              <a:t>혹은 여름방학 겨울방학 단위로 </a:t>
            </a:r>
            <a:endParaRPr lang="ko-KR" altLang="en-US" dirty="0" smtClean="0"/>
          </a:p>
          <a:p>
            <a:r>
              <a:rPr lang="ko-KR" altLang="en-US" b="1" dirty="0" smtClean="0"/>
              <a:t>   </a:t>
            </a:r>
            <a:r>
              <a:rPr lang="en-US" altLang="ko-KR" b="1" dirty="0" smtClean="0"/>
              <a:t>+ </a:t>
            </a:r>
            <a:r>
              <a:rPr lang="ko-KR" altLang="en-US" b="1" dirty="0" smtClean="0"/>
              <a:t>공교육과정상 </a:t>
            </a:r>
            <a:r>
              <a:rPr lang="en-US" altLang="ko-KR" b="1" dirty="0" smtClean="0"/>
              <a:t>1</a:t>
            </a:r>
            <a:r>
              <a:rPr lang="ko-KR" altLang="en-US" b="1" dirty="0" smtClean="0"/>
              <a:t>학기</a:t>
            </a:r>
            <a:r>
              <a:rPr lang="en-US" altLang="ko-KR" b="1" dirty="0" smtClean="0"/>
              <a:t>) </a:t>
            </a:r>
          </a:p>
          <a:p>
            <a:endParaRPr lang="ko-KR"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altLang="ko-KR" sz="3200" dirty="0" smtClean="0"/>
              <a:t>2.0</a:t>
            </a:r>
            <a:r>
              <a:rPr lang="ko-KR" altLang="en-US" sz="3200" dirty="0" smtClean="0"/>
              <a:t>학습</a:t>
            </a:r>
            <a:r>
              <a:rPr lang="en-US" altLang="ko-KR" sz="3200" dirty="0" smtClean="0"/>
              <a:t>, +0.2</a:t>
            </a:r>
            <a:r>
              <a:rPr lang="ko-KR" altLang="en-US" sz="3200" dirty="0" smtClean="0"/>
              <a:t>학습</a:t>
            </a:r>
            <a:r>
              <a:rPr lang="en-US" altLang="ko-KR" sz="3200" dirty="0" smtClean="0"/>
              <a:t>, 1.2~1.5</a:t>
            </a:r>
            <a:r>
              <a:rPr lang="ko-KR" altLang="en-US" sz="3200" dirty="0" smtClean="0"/>
              <a:t>학습</a:t>
            </a:r>
            <a:r>
              <a:rPr lang="en-US" altLang="ko-KR" sz="3200" dirty="0" smtClean="0"/>
              <a:t>, </a:t>
            </a:r>
            <a:br>
              <a:rPr lang="en-US" altLang="ko-KR" sz="3200" dirty="0" smtClean="0"/>
            </a:br>
            <a:r>
              <a:rPr lang="en-US" altLang="ko-KR" sz="3200" dirty="0" smtClean="0"/>
              <a:t>-0.2~-0.5(-1.0)</a:t>
            </a:r>
            <a:r>
              <a:rPr lang="ko-KR" altLang="en-US" sz="3200" dirty="0" smtClean="0"/>
              <a:t>학습</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ko-KR" altLang="en-US" dirty="0" smtClean="0"/>
              <a:t>중위권 학생에게는</a:t>
            </a:r>
            <a:r>
              <a:rPr lang="ko-KR" altLang="en-US" b="1" dirty="0" smtClean="0"/>
              <a:t>  </a:t>
            </a:r>
            <a:r>
              <a:rPr lang="ko-KR" altLang="en-US" dirty="0" smtClean="0"/>
              <a:t>  </a:t>
            </a:r>
          </a:p>
          <a:p>
            <a:r>
              <a:rPr lang="en-US" altLang="ko-KR" b="1" dirty="0" smtClean="0"/>
              <a:t>+0.2</a:t>
            </a:r>
            <a:r>
              <a:rPr lang="ko-KR" altLang="en-US" b="1" dirty="0" smtClean="0"/>
              <a:t>학습</a:t>
            </a:r>
            <a:endParaRPr lang="ko-KR" altLang="en-US" dirty="0" smtClean="0"/>
          </a:p>
          <a:p>
            <a:r>
              <a:rPr lang="ko-KR" altLang="en-US" b="1" dirty="0" smtClean="0"/>
              <a:t>     </a:t>
            </a:r>
            <a:r>
              <a:rPr lang="en-US" altLang="ko-KR" b="1" dirty="0" smtClean="0"/>
              <a:t>&lt;</a:t>
            </a:r>
            <a:r>
              <a:rPr lang="ko-KR" altLang="en-US" b="1" dirty="0" smtClean="0"/>
              <a:t>공교육과정상 </a:t>
            </a:r>
            <a:r>
              <a:rPr lang="en-US" altLang="ko-KR" b="1" dirty="0" smtClean="0"/>
              <a:t>1</a:t>
            </a:r>
            <a:r>
              <a:rPr lang="ko-KR" altLang="en-US" b="1" dirty="0" smtClean="0"/>
              <a:t>학기 교과서과정보다  </a:t>
            </a:r>
            <a:endParaRPr lang="ko-KR" altLang="en-US" dirty="0" smtClean="0"/>
          </a:p>
          <a:p>
            <a:r>
              <a:rPr lang="ko-KR" altLang="en-US" b="1" dirty="0" smtClean="0"/>
              <a:t>          </a:t>
            </a:r>
            <a:r>
              <a:rPr lang="en-US" altLang="ko-KR" b="1" dirty="0" smtClean="0"/>
              <a:t>+0.2</a:t>
            </a:r>
            <a:r>
              <a:rPr lang="ko-KR" altLang="en-US" b="1" dirty="0" smtClean="0"/>
              <a:t>만큼 앞서 예습 학습</a:t>
            </a:r>
            <a:r>
              <a:rPr lang="ko-KR" altLang="en-US" dirty="0" smtClean="0"/>
              <a:t>  </a:t>
            </a:r>
          </a:p>
          <a:p>
            <a:r>
              <a:rPr lang="en-US" altLang="ko-KR" b="1" dirty="0" smtClean="0"/>
              <a:t>1.2~1.5</a:t>
            </a:r>
            <a:r>
              <a:rPr lang="ko-KR" altLang="en-US" b="1" dirty="0" smtClean="0"/>
              <a:t>학습</a:t>
            </a:r>
            <a:endParaRPr lang="ko-KR" altLang="en-US" dirty="0" smtClean="0"/>
          </a:p>
          <a:p>
            <a:r>
              <a:rPr lang="ko-KR" altLang="en-US" b="1" dirty="0" smtClean="0"/>
              <a:t>     </a:t>
            </a:r>
            <a:r>
              <a:rPr lang="en-US" altLang="ko-KR" b="1" dirty="0" smtClean="0"/>
              <a:t>&lt;</a:t>
            </a:r>
            <a:r>
              <a:rPr lang="ko-KR" altLang="en-US" b="1" dirty="0" smtClean="0"/>
              <a:t>공교육과정상 </a:t>
            </a:r>
            <a:r>
              <a:rPr lang="en-US" altLang="ko-KR" b="1" dirty="0" smtClean="0"/>
              <a:t>1</a:t>
            </a:r>
            <a:r>
              <a:rPr lang="ko-KR" altLang="en-US" b="1" dirty="0" smtClean="0"/>
              <a:t>학기 교육받으면서 </a:t>
            </a:r>
            <a:endParaRPr lang="ko-KR" altLang="en-US" dirty="0" smtClean="0"/>
          </a:p>
          <a:p>
            <a:r>
              <a:rPr lang="ko-KR" altLang="en-US" b="1" dirty="0" smtClean="0"/>
              <a:t>         결손보충학습 </a:t>
            </a:r>
            <a:endParaRPr lang="ko-KR" altLang="en-US" dirty="0" smtClean="0"/>
          </a:p>
          <a:p>
            <a:r>
              <a:rPr lang="ko-KR" altLang="en-US" b="1" dirty="0" smtClean="0"/>
              <a:t>          </a:t>
            </a:r>
            <a:r>
              <a:rPr lang="en-US" altLang="ko-KR" b="1" dirty="0" smtClean="0"/>
              <a:t>1.2&lt; </a:t>
            </a:r>
            <a:r>
              <a:rPr lang="ko-KR" altLang="en-US" b="1" dirty="0" smtClean="0"/>
              <a:t>공교육 그 학기 진행과정에다 </a:t>
            </a:r>
            <a:r>
              <a:rPr lang="en-US" altLang="ko-KR" b="1" dirty="0" smtClean="0"/>
              <a:t>+0.2</a:t>
            </a:r>
            <a:endParaRPr lang="ko-KR" altLang="en-US" dirty="0" smtClean="0"/>
          </a:p>
          <a:p>
            <a:r>
              <a:rPr lang="ko-KR" altLang="en-US" b="1" dirty="0" smtClean="0"/>
              <a:t>          </a:t>
            </a:r>
            <a:r>
              <a:rPr lang="en-US" altLang="ko-KR" b="1" dirty="0" smtClean="0"/>
              <a:t>1.5 &lt;</a:t>
            </a:r>
            <a:r>
              <a:rPr lang="ko-KR" altLang="en-US" b="1" dirty="0" smtClean="0"/>
              <a:t>공교육 전 학기 꺼 </a:t>
            </a:r>
            <a:r>
              <a:rPr lang="en-US" altLang="ko-KR" b="1" dirty="0" smtClean="0"/>
              <a:t>0.3 </a:t>
            </a:r>
            <a:r>
              <a:rPr lang="ko-KR" altLang="en-US" b="1" dirty="0" smtClean="0"/>
              <a:t>보강 및 </a:t>
            </a:r>
            <a:endParaRPr lang="ko-KR" altLang="en-US" dirty="0" smtClean="0"/>
          </a:p>
          <a:p>
            <a:r>
              <a:rPr lang="ko-KR" altLang="en-US" b="1" dirty="0" smtClean="0"/>
              <a:t>                 그 학기 진행과정에다 </a:t>
            </a:r>
            <a:r>
              <a:rPr lang="en-US" altLang="ko-KR" b="1" dirty="0" smtClean="0"/>
              <a:t>+0.2 </a:t>
            </a:r>
          </a:p>
          <a:p>
            <a:endParaRPr lang="ko-KR"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altLang="ko-KR" sz="3200" dirty="0" smtClean="0"/>
              <a:t>2.0</a:t>
            </a:r>
            <a:r>
              <a:rPr lang="ko-KR" altLang="en-US" sz="3200" dirty="0" smtClean="0"/>
              <a:t>학습</a:t>
            </a:r>
            <a:r>
              <a:rPr lang="en-US" altLang="ko-KR" sz="3200" dirty="0" smtClean="0"/>
              <a:t>, +0.2</a:t>
            </a:r>
            <a:r>
              <a:rPr lang="ko-KR" altLang="en-US" sz="3200" dirty="0" smtClean="0"/>
              <a:t>학습</a:t>
            </a:r>
            <a:r>
              <a:rPr lang="en-US" altLang="ko-KR" sz="3200" dirty="0" smtClean="0"/>
              <a:t>, 1.2~1.5</a:t>
            </a:r>
            <a:r>
              <a:rPr lang="ko-KR" altLang="en-US" sz="3200" dirty="0" smtClean="0"/>
              <a:t>학습</a:t>
            </a:r>
            <a:r>
              <a:rPr lang="en-US" altLang="ko-KR" sz="3200" dirty="0" smtClean="0"/>
              <a:t>, </a:t>
            </a:r>
            <a:br>
              <a:rPr lang="en-US" altLang="ko-KR" sz="3200" dirty="0" smtClean="0"/>
            </a:br>
            <a:r>
              <a:rPr lang="en-US" altLang="ko-KR" sz="3200" dirty="0" smtClean="0"/>
              <a:t>-0.2~-0.5(-1.0)</a:t>
            </a:r>
            <a:r>
              <a:rPr lang="ko-KR" altLang="en-US" sz="3200" dirty="0" smtClean="0"/>
              <a:t>학습</a:t>
            </a: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ko-KR" altLang="en-US" dirty="0" smtClean="0"/>
              <a:t>하위권 학생에게는</a:t>
            </a:r>
            <a:r>
              <a:rPr lang="ko-KR" altLang="en-US" b="1" dirty="0" smtClean="0"/>
              <a:t>  </a:t>
            </a:r>
            <a:r>
              <a:rPr lang="ko-KR" altLang="en-US" dirty="0" smtClean="0"/>
              <a:t> </a:t>
            </a:r>
          </a:p>
          <a:p>
            <a:r>
              <a:rPr lang="ko-KR" altLang="en-US" dirty="0" smtClean="0"/>
              <a:t> </a:t>
            </a:r>
          </a:p>
          <a:p>
            <a:r>
              <a:rPr lang="en-US" altLang="ko-KR" b="1" dirty="0" smtClean="0"/>
              <a:t>-0.2~-0.5(-1.0)</a:t>
            </a:r>
            <a:r>
              <a:rPr lang="ko-KR" altLang="en-US" b="1" dirty="0" smtClean="0"/>
              <a:t>학습</a:t>
            </a:r>
            <a:endParaRPr lang="ko-KR" altLang="en-US" dirty="0" smtClean="0"/>
          </a:p>
          <a:p>
            <a:r>
              <a:rPr lang="ko-KR" altLang="en-US" b="1" dirty="0" smtClean="0"/>
              <a:t>  </a:t>
            </a:r>
            <a:r>
              <a:rPr lang="en-US" altLang="ko-KR" b="1" dirty="0" smtClean="0"/>
              <a:t>&lt;</a:t>
            </a:r>
            <a:r>
              <a:rPr lang="ko-KR" altLang="en-US" b="1" dirty="0" smtClean="0"/>
              <a:t>공교육 그 학기 진행과정에다 </a:t>
            </a:r>
            <a:r>
              <a:rPr lang="en-US" altLang="ko-KR" b="1" dirty="0" smtClean="0"/>
              <a:t>-0.2 </a:t>
            </a:r>
            <a:r>
              <a:rPr lang="ko-KR" altLang="en-US" b="1" dirty="0" smtClean="0"/>
              <a:t>복습</a:t>
            </a:r>
            <a:endParaRPr lang="ko-KR" altLang="en-US" dirty="0" smtClean="0"/>
          </a:p>
          <a:p>
            <a:r>
              <a:rPr lang="ko-KR" altLang="en-US" b="1" dirty="0" smtClean="0"/>
              <a:t>     공교육 전 학기 꺼 </a:t>
            </a:r>
            <a:r>
              <a:rPr lang="en-US" altLang="ko-KR" b="1" dirty="0" smtClean="0"/>
              <a:t>-0.3 </a:t>
            </a:r>
            <a:r>
              <a:rPr lang="ko-KR" altLang="en-US" b="1" dirty="0" smtClean="0"/>
              <a:t>보강복습 및 </a:t>
            </a:r>
            <a:endParaRPr lang="ko-KR" altLang="en-US" dirty="0" smtClean="0"/>
          </a:p>
          <a:p>
            <a:r>
              <a:rPr lang="ko-KR" altLang="en-US" b="1" dirty="0" smtClean="0"/>
              <a:t>     그 학기 진행과정에다 </a:t>
            </a:r>
            <a:r>
              <a:rPr lang="en-US" altLang="ko-KR" b="1" dirty="0" smtClean="0"/>
              <a:t>-0.2 </a:t>
            </a:r>
            <a:r>
              <a:rPr lang="ko-KR" altLang="en-US" b="1" dirty="0" smtClean="0"/>
              <a:t>보강복습</a:t>
            </a:r>
            <a:endParaRPr lang="ko-KR" altLang="en-US" dirty="0" smtClean="0"/>
          </a:p>
          <a:p>
            <a:r>
              <a:rPr lang="ko-KR" altLang="en-US" b="1" dirty="0" smtClean="0"/>
              <a:t>     전 학기 꺼 전체 되돌려 </a:t>
            </a:r>
            <a:r>
              <a:rPr lang="en-US" altLang="ko-KR" b="1" dirty="0" smtClean="0"/>
              <a:t>-1.0 </a:t>
            </a:r>
          </a:p>
          <a:p>
            <a:r>
              <a:rPr lang="en-US" altLang="ko-KR" b="1" dirty="0" smtClean="0"/>
              <a:t>     </a:t>
            </a:r>
            <a:r>
              <a:rPr lang="ko-KR" altLang="en-US" b="1" dirty="0" smtClean="0"/>
              <a:t>병행 </a:t>
            </a:r>
            <a:r>
              <a:rPr lang="ko-KR" altLang="en-US" b="1" dirty="0" err="1" smtClean="0"/>
              <a:t>총보강복습</a:t>
            </a:r>
            <a:r>
              <a:rPr lang="ko-KR" altLang="en-US" b="1" dirty="0" smtClean="0"/>
              <a:t> </a:t>
            </a:r>
            <a:endParaRPr lang="ko-KR" altLang="en-US" dirty="0" smtClean="0"/>
          </a:p>
          <a:p>
            <a:r>
              <a:rPr lang="ko-KR" altLang="en-US" dirty="0" smtClean="0"/>
              <a:t>  </a:t>
            </a:r>
          </a:p>
          <a:p>
            <a:endParaRPr lang="ko-KR"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altLang="ko-KR" sz="2800" dirty="0" smtClean="0"/>
              <a:t>2.0</a:t>
            </a:r>
            <a:r>
              <a:rPr lang="ko-KR" altLang="en-US" sz="2800" dirty="0" smtClean="0"/>
              <a:t>학습</a:t>
            </a:r>
            <a:r>
              <a:rPr lang="en-US" altLang="ko-KR" sz="2800" dirty="0" smtClean="0"/>
              <a:t>, +0.2</a:t>
            </a:r>
            <a:r>
              <a:rPr lang="ko-KR" altLang="en-US" sz="2800" dirty="0" smtClean="0"/>
              <a:t>학습</a:t>
            </a:r>
            <a:r>
              <a:rPr lang="en-US" altLang="ko-KR" sz="2800" dirty="0" smtClean="0"/>
              <a:t>, 1.2~1.5</a:t>
            </a:r>
            <a:r>
              <a:rPr lang="ko-KR" altLang="en-US" sz="2800" dirty="0" smtClean="0"/>
              <a:t>학습</a:t>
            </a:r>
            <a:r>
              <a:rPr lang="en-US" altLang="ko-KR" sz="2800" dirty="0" smtClean="0"/>
              <a:t>, </a:t>
            </a:r>
            <a:br>
              <a:rPr lang="en-US" altLang="ko-KR" sz="2800" dirty="0" smtClean="0"/>
            </a:br>
            <a:r>
              <a:rPr lang="en-US" altLang="ko-KR" sz="2800" dirty="0" smtClean="0"/>
              <a:t>-0.2~-0.5(-1.0)</a:t>
            </a:r>
            <a:r>
              <a:rPr lang="ko-KR" altLang="en-US" sz="2800" dirty="0" smtClean="0"/>
              <a:t>학습</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ko-KR" altLang="en-US" b="1" dirty="0" smtClean="0"/>
              <a:t>*</a:t>
            </a:r>
            <a:r>
              <a:rPr lang="en-US" altLang="ko-KR" b="1" dirty="0" smtClean="0"/>
              <a:t>2.0</a:t>
            </a:r>
            <a:r>
              <a:rPr lang="ko-KR" altLang="en-US" b="1" dirty="0" smtClean="0"/>
              <a:t>학습  </a:t>
            </a:r>
            <a:r>
              <a:rPr lang="en-US" altLang="ko-KR" b="1" dirty="0" smtClean="0"/>
              <a:t>:</a:t>
            </a:r>
            <a:r>
              <a:rPr lang="ko-KR" altLang="en-US" b="1" dirty="0" smtClean="0"/>
              <a:t>속칭 </a:t>
            </a:r>
            <a:r>
              <a:rPr lang="en-US" altLang="ko-KR" b="1" dirty="0" smtClean="0"/>
              <a:t>21</a:t>
            </a:r>
            <a:r>
              <a:rPr lang="ko-KR" altLang="en-US" b="1" dirty="0" smtClean="0"/>
              <a:t>세기형의   </a:t>
            </a:r>
            <a:r>
              <a:rPr lang="ko-KR" altLang="en-US" b="1" dirty="0" err="1" smtClean="0"/>
              <a:t>컨텐츠</a:t>
            </a:r>
            <a:r>
              <a:rPr lang="ko-KR" altLang="en-US" b="1" dirty="0" smtClean="0"/>
              <a:t> 시스템이 아님</a:t>
            </a:r>
            <a:endParaRPr lang="ko-KR" altLang="en-US" dirty="0" smtClean="0"/>
          </a:p>
          <a:p>
            <a:r>
              <a:rPr lang="ko-KR" altLang="en-US" dirty="0" smtClean="0"/>
              <a:t>  </a:t>
            </a:r>
          </a:p>
          <a:p>
            <a:r>
              <a:rPr lang="ko-KR" altLang="en-US" b="1" dirty="0" smtClean="0"/>
              <a:t>** 교육방송이 </a:t>
            </a:r>
            <a:r>
              <a:rPr lang="ko-KR" altLang="en-US" b="1" dirty="0" err="1" smtClean="0"/>
              <a:t>픽토그램식</a:t>
            </a:r>
            <a:r>
              <a:rPr lang="ko-KR" altLang="en-US" b="1" dirty="0" smtClean="0"/>
              <a:t> </a:t>
            </a:r>
            <a:r>
              <a:rPr lang="ko-KR" altLang="en-US" b="1" dirty="0" err="1" smtClean="0"/>
              <a:t>디지로그식</a:t>
            </a:r>
            <a:endParaRPr lang="ko-KR" altLang="en-US" dirty="0" smtClean="0"/>
          </a:p>
          <a:p>
            <a:r>
              <a:rPr lang="ko-KR" altLang="en-US" b="1" dirty="0" smtClean="0"/>
              <a:t>    </a:t>
            </a:r>
            <a:r>
              <a:rPr lang="ko-KR" altLang="en-US" b="1" dirty="0" err="1" smtClean="0"/>
              <a:t>초중고</a:t>
            </a:r>
            <a:r>
              <a:rPr lang="ko-KR" altLang="en-US" b="1" dirty="0" smtClean="0"/>
              <a:t> 연계통합하이퍼링크   </a:t>
            </a:r>
            <a:r>
              <a:rPr lang="ko-KR" altLang="en-US" b="1" dirty="0" err="1" smtClean="0"/>
              <a:t>학습컨텐츠</a:t>
            </a:r>
            <a:r>
              <a:rPr lang="ko-KR" altLang="en-US" b="1" dirty="0" smtClean="0"/>
              <a:t> 구축 완료되면</a:t>
            </a:r>
            <a:r>
              <a:rPr lang="en-US" altLang="ko-KR" b="1" dirty="0" smtClean="0"/>
              <a:t>,</a:t>
            </a:r>
            <a:r>
              <a:rPr lang="ko-KR" altLang="en-US" dirty="0" smtClean="0"/>
              <a:t> </a:t>
            </a:r>
          </a:p>
          <a:p>
            <a:r>
              <a:rPr lang="en-US" altLang="ko-KR" b="1" dirty="0" smtClean="0"/>
              <a:t>2.0</a:t>
            </a:r>
            <a:r>
              <a:rPr lang="ko-KR" altLang="en-US" b="1" dirty="0" smtClean="0"/>
              <a:t>학습이 </a:t>
            </a:r>
            <a:endParaRPr lang="ko-KR" altLang="en-US" dirty="0" smtClean="0"/>
          </a:p>
          <a:p>
            <a:r>
              <a:rPr lang="ko-KR" altLang="en-US" b="1" dirty="0" smtClean="0"/>
              <a:t>  하위권 학생에게는  </a:t>
            </a:r>
            <a:r>
              <a:rPr lang="en-US" altLang="ko-KR" b="1" dirty="0" smtClean="0"/>
              <a:t>-0.2~0.5(-1.0) </a:t>
            </a:r>
            <a:r>
              <a:rPr lang="ko-KR" altLang="en-US" b="1" dirty="0" smtClean="0"/>
              <a:t>요약압축 </a:t>
            </a:r>
            <a:endParaRPr lang="en-US" altLang="ko-KR" b="1" dirty="0" smtClean="0"/>
          </a:p>
          <a:p>
            <a:r>
              <a:rPr lang="en-US" altLang="ko-KR" b="1" dirty="0" smtClean="0"/>
              <a:t>       </a:t>
            </a:r>
            <a:r>
              <a:rPr lang="ko-KR" altLang="en-US" b="1" dirty="0" err="1" smtClean="0"/>
              <a:t>학습컨텐츠가</a:t>
            </a:r>
            <a:r>
              <a:rPr lang="ko-KR" altLang="en-US" b="1" dirty="0" smtClean="0"/>
              <a:t> </a:t>
            </a:r>
            <a:r>
              <a:rPr lang="ko-KR" altLang="en-US" b="1" dirty="0" err="1" smtClean="0"/>
              <a:t>써비싱</a:t>
            </a:r>
            <a:r>
              <a:rPr lang="ko-KR" altLang="en-US" b="1" dirty="0" smtClean="0"/>
              <a:t> 되어야 하고</a:t>
            </a:r>
            <a:r>
              <a:rPr lang="en-US" altLang="ko-KR" b="1" dirty="0" smtClean="0"/>
              <a:t>,</a:t>
            </a:r>
            <a:r>
              <a:rPr lang="ko-KR" altLang="en-US" b="1" dirty="0" smtClean="0"/>
              <a:t> </a:t>
            </a:r>
          </a:p>
          <a:p>
            <a:r>
              <a:rPr lang="ko-KR" altLang="en-US" b="1" dirty="0" smtClean="0"/>
              <a:t>  중위권 학생에게는 </a:t>
            </a:r>
            <a:r>
              <a:rPr lang="en-US" altLang="ko-KR" b="1" dirty="0" smtClean="0"/>
              <a:t>+0.2</a:t>
            </a:r>
            <a:r>
              <a:rPr lang="ko-KR" altLang="en-US" b="1" dirty="0" smtClean="0"/>
              <a:t>학습 혹은 </a:t>
            </a:r>
            <a:r>
              <a:rPr lang="en-US" altLang="ko-KR" b="1" dirty="0" smtClean="0"/>
              <a:t>1.2~1.5</a:t>
            </a:r>
            <a:r>
              <a:rPr lang="ko-KR" altLang="en-US" b="1" dirty="0" smtClean="0"/>
              <a:t>학습이</a:t>
            </a:r>
          </a:p>
          <a:p>
            <a:r>
              <a:rPr lang="ko-KR" altLang="en-US" b="1" dirty="0" smtClean="0"/>
              <a:t>      </a:t>
            </a:r>
            <a:r>
              <a:rPr lang="ko-KR" altLang="en-US" b="1" dirty="0" err="1" smtClean="0"/>
              <a:t>써비싱되어야</a:t>
            </a:r>
            <a:r>
              <a:rPr lang="ko-KR" altLang="en-US" b="1" dirty="0" smtClean="0"/>
              <a:t> 하고</a:t>
            </a:r>
            <a:r>
              <a:rPr lang="en-US" altLang="ko-KR" b="1" dirty="0" smtClean="0"/>
              <a:t>, </a:t>
            </a:r>
          </a:p>
          <a:p>
            <a:r>
              <a:rPr lang="en-US" altLang="ko-KR" b="1" dirty="0" smtClean="0"/>
              <a:t> </a:t>
            </a:r>
            <a:r>
              <a:rPr lang="ko-KR" altLang="en-US" b="1" dirty="0" smtClean="0"/>
              <a:t>상위권학생에게는 </a:t>
            </a:r>
            <a:r>
              <a:rPr lang="en-US" altLang="ko-KR" b="1" dirty="0" smtClean="0"/>
              <a:t>2.0</a:t>
            </a:r>
            <a:r>
              <a:rPr lang="ko-KR" altLang="en-US" b="1" dirty="0" smtClean="0"/>
              <a:t>학습이 </a:t>
            </a:r>
            <a:r>
              <a:rPr lang="ko-KR" altLang="en-US" b="1" dirty="0" err="1" smtClean="0"/>
              <a:t>써비싱되어야</a:t>
            </a:r>
            <a:r>
              <a:rPr lang="ko-KR" altLang="en-US" b="1" dirty="0" smtClean="0"/>
              <a:t> 한다</a:t>
            </a:r>
            <a:r>
              <a:rPr lang="en-US" altLang="ko-KR" b="1" dirty="0" smtClean="0"/>
              <a:t>! </a:t>
            </a:r>
          </a:p>
          <a:p>
            <a:r>
              <a:rPr lang="en-US" altLang="ko-KR" b="1" dirty="0" smtClean="0"/>
              <a:t> </a:t>
            </a:r>
            <a:r>
              <a:rPr lang="ko-KR" altLang="en-US" b="1" dirty="0" smtClean="0"/>
              <a:t>영재에게는 </a:t>
            </a:r>
            <a:r>
              <a:rPr lang="en-US" altLang="ko-KR" b="1" dirty="0" smtClean="0"/>
              <a:t>12.0~24.0 </a:t>
            </a:r>
            <a:r>
              <a:rPr lang="ko-KR" altLang="en-US" b="1" dirty="0" smtClean="0"/>
              <a:t>학습까지 </a:t>
            </a:r>
          </a:p>
          <a:p>
            <a:r>
              <a:rPr lang="ko-KR" altLang="en-US" b="1" dirty="0" smtClean="0"/>
              <a:t>     가능하게 </a:t>
            </a:r>
            <a:r>
              <a:rPr lang="ko-KR" altLang="en-US" b="1" dirty="0" err="1" smtClean="0"/>
              <a:t>광폭심화된</a:t>
            </a:r>
            <a:r>
              <a:rPr lang="ko-KR" altLang="en-US" b="1" dirty="0" smtClean="0"/>
              <a:t> </a:t>
            </a:r>
            <a:r>
              <a:rPr lang="ko-KR" altLang="en-US" b="1" dirty="0" err="1" smtClean="0"/>
              <a:t>컨텐츠가</a:t>
            </a:r>
            <a:r>
              <a:rPr lang="ko-KR" altLang="en-US" b="1" dirty="0" smtClean="0"/>
              <a:t> </a:t>
            </a:r>
          </a:p>
          <a:p>
            <a:r>
              <a:rPr lang="ko-KR" altLang="en-US" b="1" dirty="0" smtClean="0"/>
              <a:t>     공급되어야 할 것이다</a:t>
            </a:r>
            <a:r>
              <a:rPr lang="en-US" altLang="ko-KR" b="1" dirty="0" smtClean="0"/>
              <a:t>! </a:t>
            </a:r>
            <a:endParaRPr lang="ko-KR"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b="1" dirty="0" smtClean="0"/>
              <a:t/>
            </a:r>
            <a:br>
              <a:rPr lang="en-US" altLang="ko-KR" sz="2800" b="1" dirty="0" smtClean="0"/>
            </a:br>
            <a:r>
              <a:rPr lang="ko-KR" altLang="en-US" sz="3100" b="1" dirty="0" smtClean="0"/>
              <a:t>미국 버클리대학교 성공학습지침서</a:t>
            </a:r>
            <a:r>
              <a:rPr lang="en-US" altLang="ko-KR" sz="3100" b="1" dirty="0" smtClean="0"/>
              <a:t>(+</a:t>
            </a:r>
            <a:r>
              <a:rPr lang="ko-KR" altLang="en-US" sz="3100" b="1" dirty="0" smtClean="0"/>
              <a:t>첨언</a:t>
            </a:r>
            <a:r>
              <a:rPr lang="en-US" altLang="ko-KR" sz="3100" b="1" dirty="0" smtClean="0"/>
              <a:t>) </a:t>
            </a:r>
            <a:r>
              <a:rPr lang="en-US" altLang="ko-KR" sz="2800" b="1" dirty="0" smtClean="0"/>
              <a:t/>
            </a:r>
            <a:br>
              <a:rPr lang="en-US" altLang="ko-KR"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r>
              <a:rPr lang="en-US" altLang="ko-KR" sz="1600" b="1" dirty="0" smtClean="0"/>
              <a:t>1   GENIUS </a:t>
            </a:r>
          </a:p>
          <a:p>
            <a:r>
              <a:rPr lang="ko-KR" altLang="en-US" sz="1600" b="1" dirty="0" smtClean="0"/>
              <a:t>나는 천재라는 자부심</a:t>
            </a:r>
            <a:r>
              <a:rPr lang="en-US" altLang="ko-KR" sz="1600" b="1" dirty="0" smtClean="0"/>
              <a:t>(</a:t>
            </a:r>
            <a:r>
              <a:rPr lang="ko-KR" altLang="en-US" sz="1600" b="1" dirty="0" smtClean="0"/>
              <a:t>자신감</a:t>
            </a:r>
            <a:r>
              <a:rPr lang="en-US" altLang="ko-KR" sz="1600" b="1" dirty="0" smtClean="0"/>
              <a:t>) </a:t>
            </a:r>
            <a:r>
              <a:rPr lang="ko-KR" altLang="en-US" sz="1600" b="1" dirty="0" smtClean="0"/>
              <a:t>가지고 공부</a:t>
            </a:r>
            <a:r>
              <a:rPr lang="ko-KR" altLang="en-US" sz="1600" dirty="0" smtClean="0"/>
              <a:t>  </a:t>
            </a:r>
            <a:r>
              <a:rPr lang="en-US" altLang="ko-KR" sz="1600" b="1" dirty="0" smtClean="0"/>
              <a:t>Why More Study I Want?</a:t>
            </a:r>
            <a:endParaRPr lang="ko-KR" altLang="en-US" sz="1600" dirty="0" smtClean="0"/>
          </a:p>
          <a:p>
            <a:r>
              <a:rPr lang="ko-KR" altLang="en-US" sz="1600" dirty="0" smtClean="0"/>
              <a:t> </a:t>
            </a:r>
            <a:r>
              <a:rPr lang="en-US" altLang="ko-KR" sz="1600" b="1" dirty="0" smtClean="0"/>
              <a:t>IQ</a:t>
            </a:r>
            <a:r>
              <a:rPr lang="ko-KR" altLang="en-US" sz="1600" b="1" dirty="0" smtClean="0"/>
              <a:t>보다 </a:t>
            </a:r>
            <a:r>
              <a:rPr lang="en-US" altLang="ko-KR" sz="1600" b="1" dirty="0" smtClean="0"/>
              <a:t>EQ,MQ,NQ</a:t>
            </a:r>
            <a:r>
              <a:rPr lang="ko-KR" altLang="en-US" sz="1600" b="1" dirty="0" smtClean="0"/>
              <a:t>보다</a:t>
            </a:r>
            <a:endParaRPr lang="ko-KR" altLang="en-US" sz="1600" dirty="0" smtClean="0"/>
          </a:p>
          <a:p>
            <a:r>
              <a:rPr lang="ko-KR" altLang="en-US" sz="1600" b="1" dirty="0" smtClean="0"/>
              <a:t>  </a:t>
            </a:r>
            <a:r>
              <a:rPr lang="en-US" altLang="ko-KR" sz="1600" b="1" dirty="0" smtClean="0"/>
              <a:t>H(Hip </a:t>
            </a:r>
            <a:r>
              <a:rPr lang="ko-KR" altLang="en-US" sz="1600" b="1" dirty="0" smtClean="0"/>
              <a:t>엉덩이공부</a:t>
            </a:r>
            <a:r>
              <a:rPr lang="en-US" altLang="ko-KR" sz="1600" b="1" dirty="0" smtClean="0"/>
              <a:t>)Q</a:t>
            </a:r>
            <a:r>
              <a:rPr lang="ko-KR" altLang="en-US" sz="1600" b="1" dirty="0" smtClean="0"/>
              <a:t>가 더 높아야지요</a:t>
            </a:r>
            <a:r>
              <a:rPr lang="en-US" altLang="ko-KR" sz="1600" b="1" dirty="0" smtClean="0"/>
              <a:t>!!</a:t>
            </a:r>
            <a:r>
              <a:rPr lang="ko-KR" altLang="en-US" sz="1600" b="1" dirty="0" smtClean="0"/>
              <a:t>  </a:t>
            </a:r>
            <a:r>
              <a:rPr lang="en-US" altLang="ko-KR" sz="1600" b="1" dirty="0" smtClean="0"/>
              <a:t>(</a:t>
            </a:r>
            <a:r>
              <a:rPr lang="ko-KR" altLang="en-US" sz="1600" b="1" dirty="0" smtClean="0"/>
              <a:t>고</a:t>
            </a:r>
            <a:r>
              <a:rPr lang="en-US" altLang="ko-KR" sz="1600" b="1" dirty="0" smtClean="0"/>
              <a:t>3</a:t>
            </a:r>
            <a:r>
              <a:rPr lang="ko-KR" altLang="en-US" sz="1600" b="1" dirty="0" smtClean="0"/>
              <a:t>혁명 </a:t>
            </a:r>
            <a:r>
              <a:rPr lang="ko-KR" altLang="en-US" sz="1600" b="1" dirty="0" err="1" smtClean="0"/>
              <a:t>손주은</a:t>
            </a:r>
            <a:r>
              <a:rPr lang="en-US" altLang="ko-KR" sz="1600" b="1" dirty="0" smtClean="0"/>
              <a:t>)</a:t>
            </a:r>
            <a:r>
              <a:rPr lang="ko-KR" altLang="en-US" sz="1600" dirty="0" smtClean="0"/>
              <a:t> </a:t>
            </a:r>
          </a:p>
          <a:p>
            <a:r>
              <a:rPr lang="en-US" altLang="ko-KR" sz="1600" b="1" dirty="0" smtClean="0"/>
              <a:t>IQ</a:t>
            </a:r>
            <a:r>
              <a:rPr lang="ko-KR" altLang="en-US" sz="1600" b="1" dirty="0" smtClean="0"/>
              <a:t>는 성적향상에 </a:t>
            </a:r>
            <a:r>
              <a:rPr lang="en-US" altLang="ko-KR" sz="1600" b="1" dirty="0" smtClean="0"/>
              <a:t>15%</a:t>
            </a:r>
            <a:r>
              <a:rPr lang="ko-KR" altLang="en-US" sz="1600" b="1" dirty="0" smtClean="0"/>
              <a:t>만 관련 시작도 좋은 </a:t>
            </a:r>
            <a:r>
              <a:rPr lang="en-US" altLang="ko-KR" sz="1600" b="1" dirty="0" smtClean="0"/>
              <a:t>early starter</a:t>
            </a:r>
            <a:r>
              <a:rPr lang="ko-KR" altLang="en-US" sz="1600" b="1" dirty="0" smtClean="0"/>
              <a:t>가 되어야</a:t>
            </a:r>
            <a:r>
              <a:rPr lang="en-US" altLang="ko-KR" sz="1600" b="1" dirty="0" smtClean="0"/>
              <a:t>(</a:t>
            </a:r>
            <a:r>
              <a:rPr lang="ko-KR" altLang="en-US" sz="1600" b="1" dirty="0" err="1" smtClean="0"/>
              <a:t>켄트</a:t>
            </a:r>
            <a:r>
              <a:rPr lang="ko-KR" altLang="en-US" sz="1600" b="1" dirty="0" smtClean="0"/>
              <a:t> 킴</a:t>
            </a:r>
            <a:r>
              <a:rPr lang="en-US" altLang="ko-KR" sz="1600" b="1" dirty="0" smtClean="0"/>
              <a:t>)</a:t>
            </a:r>
            <a:r>
              <a:rPr lang="ko-KR" altLang="en-US" sz="1600" dirty="0" smtClean="0"/>
              <a:t> </a:t>
            </a:r>
          </a:p>
          <a:p>
            <a:r>
              <a:rPr lang="ko-KR" altLang="en-US" sz="1600" b="1" dirty="0" smtClean="0"/>
              <a:t>남의 머리를 빌려서 학습하는 어깨너머 눈썰미학습이 아니라</a:t>
            </a:r>
            <a:endParaRPr lang="ko-KR" altLang="en-US" sz="1600" dirty="0" smtClean="0"/>
          </a:p>
          <a:p>
            <a:r>
              <a:rPr lang="ko-KR" altLang="en-US" sz="1600" b="1" dirty="0" smtClean="0"/>
              <a:t>   </a:t>
            </a:r>
            <a:r>
              <a:rPr lang="en-US" altLang="ko-KR" sz="1600" b="1" dirty="0" smtClean="0"/>
              <a:t>&lt;</a:t>
            </a:r>
            <a:r>
              <a:rPr lang="ko-KR" altLang="en-US" sz="1600" b="1" dirty="0" smtClean="0"/>
              <a:t>시험 후 까먹어 버리는 벼락치기</a:t>
            </a:r>
            <a:r>
              <a:rPr lang="en-US" altLang="ko-KR" sz="1600" b="1" dirty="0" smtClean="0"/>
              <a:t>&gt;</a:t>
            </a:r>
            <a:endParaRPr lang="ko-KR" altLang="en-US" sz="1600" dirty="0" smtClean="0"/>
          </a:p>
          <a:p>
            <a:r>
              <a:rPr lang="ko-KR" altLang="en-US" sz="1600" b="1" dirty="0" smtClean="0"/>
              <a:t>    내 머리 좌우를 통합   </a:t>
            </a:r>
            <a:r>
              <a:rPr lang="en-US" altLang="ko-KR" sz="1600" b="1" dirty="0" smtClean="0"/>
              <a:t>(80% </a:t>
            </a:r>
            <a:r>
              <a:rPr lang="ko-KR" altLang="en-US" sz="1600" b="1" dirty="0" smtClean="0"/>
              <a:t>이상 활성화</a:t>
            </a:r>
            <a:r>
              <a:rPr lang="en-US" altLang="ko-KR" sz="1600" b="1" dirty="0" smtClean="0"/>
              <a:t>)</a:t>
            </a:r>
            <a:r>
              <a:rPr lang="ko-KR" altLang="en-US" sz="1600" b="1" dirty="0" smtClean="0"/>
              <a:t>하여</a:t>
            </a:r>
            <a:endParaRPr lang="ko-KR" altLang="en-US" sz="1600" dirty="0" smtClean="0"/>
          </a:p>
          <a:p>
            <a:r>
              <a:rPr lang="ko-KR" altLang="en-US" sz="1600" b="1" dirty="0" smtClean="0"/>
              <a:t>    타과목과 </a:t>
            </a:r>
            <a:r>
              <a:rPr lang="ko-KR" altLang="en-US" sz="1600" b="1" dirty="0" err="1" smtClean="0"/>
              <a:t>전학기</a:t>
            </a:r>
            <a:r>
              <a:rPr lang="en-US" altLang="ko-KR" sz="1600" b="1" dirty="0" smtClean="0"/>
              <a:t>, </a:t>
            </a:r>
            <a:r>
              <a:rPr lang="ko-KR" altLang="en-US" sz="1600" b="1" dirty="0" smtClean="0"/>
              <a:t> </a:t>
            </a:r>
            <a:r>
              <a:rPr lang="ko-KR" altLang="en-US" sz="1600" b="1" dirty="0" err="1" smtClean="0"/>
              <a:t>단원별</a:t>
            </a:r>
            <a:r>
              <a:rPr lang="ko-KR" altLang="en-US" sz="1600" b="1" dirty="0" smtClean="0"/>
              <a:t> 핵심개념 연계하여</a:t>
            </a:r>
            <a:endParaRPr lang="ko-KR" altLang="en-US" sz="1600" dirty="0" smtClean="0"/>
          </a:p>
          <a:p>
            <a:r>
              <a:rPr lang="ko-KR" altLang="en-US" sz="1600" b="1" dirty="0" smtClean="0"/>
              <a:t>    </a:t>
            </a:r>
            <a:r>
              <a:rPr lang="ko-KR" altLang="en-US" sz="1600" b="1" dirty="0" err="1" smtClean="0"/>
              <a:t>사용적용응용해야</a:t>
            </a:r>
            <a:r>
              <a:rPr lang="en-US" altLang="ko-KR" sz="1600" b="1" dirty="0" smtClean="0"/>
              <a:t>(</a:t>
            </a:r>
            <a:r>
              <a:rPr lang="ko-KR" altLang="en-US" sz="1600" b="1" dirty="0" smtClean="0"/>
              <a:t>끙끙대다 </a:t>
            </a:r>
            <a:r>
              <a:rPr lang="ko-KR" altLang="en-US" sz="1600" b="1" dirty="0" err="1" smtClean="0"/>
              <a:t>유레카</a:t>
            </a:r>
            <a:r>
              <a:rPr lang="en-US" altLang="ko-KR" sz="1600" b="1" dirty="0" smtClean="0"/>
              <a:t>!!!) </a:t>
            </a:r>
            <a:endParaRPr lang="ko-KR" altLang="en-US" sz="1600" dirty="0" smtClean="0"/>
          </a:p>
          <a:p>
            <a:r>
              <a:rPr lang="ko-KR" altLang="en-US" sz="1600" b="1" dirty="0" smtClean="0"/>
              <a:t>    각인화</a:t>
            </a:r>
            <a:r>
              <a:rPr lang="en-US" altLang="ko-KR" sz="1600" b="1" dirty="0" smtClean="0"/>
              <a:t>,</a:t>
            </a:r>
            <a:r>
              <a:rPr lang="ko-KR" altLang="en-US" sz="1600" b="1" dirty="0" smtClean="0"/>
              <a:t>체득화 되는  내 것이 되는 학습</a:t>
            </a:r>
            <a:r>
              <a:rPr lang="en-US" altLang="ko-KR" sz="1600" b="1" dirty="0" smtClean="0"/>
              <a:t>!!</a:t>
            </a:r>
            <a:r>
              <a:rPr lang="ko-KR" altLang="en-US" sz="1600" dirty="0" smtClean="0"/>
              <a:t> </a:t>
            </a:r>
          </a:p>
          <a:p>
            <a:r>
              <a:rPr lang="ko-KR" altLang="en-US" sz="1600" b="1" dirty="0" smtClean="0"/>
              <a:t>鈍材</a:t>
            </a:r>
            <a:r>
              <a:rPr lang="en-US" altLang="ko-KR" sz="1600" b="1" dirty="0" smtClean="0"/>
              <a:t>&lt;</a:t>
            </a:r>
            <a:r>
              <a:rPr lang="ko-KR" altLang="en-US" sz="1600" b="1" dirty="0" err="1" smtClean="0"/>
              <a:t>平材</a:t>
            </a:r>
            <a:r>
              <a:rPr lang="en-US" altLang="ko-KR" sz="1600" b="1" dirty="0" smtClean="0"/>
              <a:t>&lt;</a:t>
            </a:r>
            <a:r>
              <a:rPr lang="ko-KR" altLang="en-US" sz="1600" b="1" dirty="0" smtClean="0"/>
              <a:t>秀材</a:t>
            </a:r>
            <a:r>
              <a:rPr lang="en-US" altLang="ko-KR" sz="1600" b="1" dirty="0" smtClean="0"/>
              <a:t>&lt;</a:t>
            </a:r>
            <a:r>
              <a:rPr lang="ko-KR" altLang="en-US" sz="1600" b="1" dirty="0" smtClean="0"/>
              <a:t>天材</a:t>
            </a:r>
            <a:r>
              <a:rPr lang="en-US" altLang="ko-KR" sz="1600" b="1" dirty="0" smtClean="0"/>
              <a:t>&lt;</a:t>
            </a:r>
            <a:r>
              <a:rPr lang="ko-KR" altLang="en-US" sz="1600" b="1" dirty="0" smtClean="0"/>
              <a:t>英材</a:t>
            </a:r>
            <a:r>
              <a:rPr lang="en-US" altLang="ko-KR" sz="1600" b="1" dirty="0" smtClean="0"/>
              <a:t>&lt;</a:t>
            </a:r>
            <a:r>
              <a:rPr lang="ko-KR" altLang="en-US" sz="1600" b="1" dirty="0" smtClean="0"/>
              <a:t>修材   수신 제가 치국 평천하</a:t>
            </a:r>
            <a:r>
              <a:rPr lang="ko-KR" altLang="en-US" sz="1600" dirty="0" smtClean="0"/>
              <a:t> </a:t>
            </a:r>
          </a:p>
          <a:p>
            <a:r>
              <a:rPr lang="ko-KR" altLang="en-US" sz="1600" b="1" dirty="0" smtClean="0"/>
              <a:t>베이식 </a:t>
            </a:r>
            <a:r>
              <a:rPr lang="en-US" altLang="ko-KR" sz="1600" b="1" dirty="0" smtClean="0"/>
              <a:t>&amp; </a:t>
            </a:r>
            <a:r>
              <a:rPr lang="ko-KR" altLang="en-US" sz="1600" b="1" dirty="0" smtClean="0"/>
              <a:t>베스트</a:t>
            </a:r>
            <a:r>
              <a:rPr lang="en-US" altLang="ko-KR" sz="1600" b="1" dirty="0" smtClean="0"/>
              <a:t>(</a:t>
            </a:r>
            <a:r>
              <a:rPr lang="ko-KR" altLang="en-US" sz="1600" b="1" dirty="0" smtClean="0"/>
              <a:t>기초 </a:t>
            </a:r>
            <a:r>
              <a:rPr lang="en-US" altLang="ko-KR" sz="1600" b="1" dirty="0" smtClean="0"/>
              <a:t>&amp; </a:t>
            </a:r>
            <a:r>
              <a:rPr lang="ko-KR" altLang="en-US" sz="1600" b="1" dirty="0" smtClean="0"/>
              <a:t>최고</a:t>
            </a:r>
            <a:r>
              <a:rPr lang="en-US" altLang="ko-KR" sz="1600" b="1" dirty="0" smtClean="0"/>
              <a:t>) </a:t>
            </a:r>
            <a:r>
              <a:rPr lang="ko-KR" altLang="en-US" sz="1600" dirty="0" smtClean="0"/>
              <a:t> </a:t>
            </a:r>
          </a:p>
          <a:p>
            <a:r>
              <a:rPr lang="ko-KR" altLang="en-US" sz="1600" b="1" dirty="0" smtClean="0"/>
              <a:t>대학보통학력화 </a:t>
            </a:r>
            <a:r>
              <a:rPr lang="en-US" altLang="ko-KR" sz="1600" b="1" dirty="0" smtClean="0"/>
              <a:t>&amp; </a:t>
            </a:r>
            <a:r>
              <a:rPr lang="ko-KR" altLang="en-US" sz="1600" b="1" dirty="0" smtClean="0"/>
              <a:t>전문대학원시대</a:t>
            </a:r>
            <a:r>
              <a:rPr lang="en-US" altLang="ko-KR" sz="1600" b="1" dirty="0" smtClean="0"/>
              <a:t>(</a:t>
            </a:r>
            <a:r>
              <a:rPr lang="ko-KR" altLang="en-US" sz="1600" b="1" dirty="0" smtClean="0"/>
              <a:t>조진표</a:t>
            </a:r>
            <a:r>
              <a:rPr lang="en-US" altLang="ko-KR" sz="1600" b="1" dirty="0" smtClean="0"/>
              <a:t>) </a:t>
            </a:r>
            <a:endParaRPr lang="ko-KR" altLang="en-US" sz="16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dirty="0" smtClean="0"/>
              <a:t/>
            </a:r>
            <a:br>
              <a:rPr lang="en-US" altLang="ko-KR" sz="2800" dirty="0" smtClean="0"/>
            </a:br>
            <a:r>
              <a:rPr lang="ko-KR" altLang="en-US" sz="2800" b="1" dirty="0" smtClean="0"/>
              <a:t>미국 버클리대학교 성공학습지침서</a:t>
            </a:r>
            <a:r>
              <a:rPr lang="en-US" altLang="ko-KR" sz="2800" b="1" dirty="0" smtClean="0"/>
              <a:t>(+</a:t>
            </a:r>
            <a:r>
              <a:rPr lang="ko-KR" altLang="en-US" sz="2800" b="1" dirty="0" smtClean="0"/>
              <a:t>첨언</a:t>
            </a:r>
            <a:r>
              <a:rPr lang="en-US" altLang="ko-KR" sz="2800" b="1" dirty="0" smtClean="0"/>
              <a:t>) </a:t>
            </a:r>
            <a:br>
              <a:rPr lang="en-US" altLang="ko-KR"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r>
              <a:rPr lang="en-US" altLang="ko-KR" sz="7200" b="1" dirty="0" smtClean="0"/>
              <a:t>2   BOOKS  </a:t>
            </a:r>
            <a:r>
              <a:rPr lang="ko-KR" altLang="en-US" sz="7200" b="1" dirty="0" smtClean="0"/>
              <a:t>책은 항상 가지고 다니면서  </a:t>
            </a:r>
            <a:r>
              <a:rPr lang="en-US" altLang="ko-KR" sz="7200" b="1" dirty="0" smtClean="0"/>
              <a:t>1</a:t>
            </a:r>
            <a:r>
              <a:rPr lang="ko-KR" altLang="en-US" sz="7200" b="1" dirty="0" smtClean="0"/>
              <a:t>쪽이라도 읽기</a:t>
            </a:r>
            <a:r>
              <a:rPr lang="ko-KR" altLang="en-US" sz="7200" dirty="0" smtClean="0"/>
              <a:t> </a:t>
            </a:r>
          </a:p>
          <a:p>
            <a:r>
              <a:rPr lang="ko-KR" altLang="en-US" sz="7200" dirty="0" smtClean="0"/>
              <a:t> </a:t>
            </a:r>
            <a:r>
              <a:rPr lang="en-US" altLang="ko-KR" sz="7200" b="1" dirty="0" smtClean="0"/>
              <a:t>What More Study I Want?</a:t>
            </a:r>
            <a:endParaRPr lang="ko-KR" altLang="en-US" sz="7200" dirty="0" smtClean="0"/>
          </a:p>
          <a:p>
            <a:r>
              <a:rPr lang="ko-KR" altLang="en-US" sz="7200" dirty="0" smtClean="0"/>
              <a:t> </a:t>
            </a:r>
            <a:r>
              <a:rPr lang="ko-KR" altLang="en-US" sz="7200" b="1" dirty="0" smtClean="0"/>
              <a:t>교과서</a:t>
            </a:r>
            <a:r>
              <a:rPr lang="en-US" altLang="ko-KR" sz="7200" b="1" dirty="0" smtClean="0"/>
              <a:t>+</a:t>
            </a:r>
            <a:r>
              <a:rPr lang="ko-KR" altLang="en-US" sz="7200" b="1" dirty="0" smtClean="0"/>
              <a:t>책은 나의 동반자</a:t>
            </a:r>
            <a:r>
              <a:rPr lang="ko-KR" altLang="en-US" sz="7200" dirty="0" smtClean="0"/>
              <a:t> </a:t>
            </a:r>
          </a:p>
          <a:p>
            <a:r>
              <a:rPr lang="ko-KR" altLang="en-US" sz="7200" b="1" dirty="0" smtClean="0"/>
              <a:t>자기주도</a:t>
            </a:r>
            <a:r>
              <a:rPr lang="en-US" altLang="ko-KR" sz="7200" b="1" dirty="0" smtClean="0"/>
              <a:t>(</a:t>
            </a:r>
            <a:r>
              <a:rPr lang="ko-KR" altLang="en-US" sz="7200" b="1" dirty="0" smtClean="0"/>
              <a:t>자기</a:t>
            </a:r>
            <a:r>
              <a:rPr lang="en-US" altLang="ko-KR" sz="7200" b="1" dirty="0" smtClean="0"/>
              <a:t>=</a:t>
            </a:r>
            <a:r>
              <a:rPr lang="ko-KR" altLang="en-US" sz="7200" b="1" dirty="0" smtClean="0"/>
              <a:t>학습각본감독배우</a:t>
            </a:r>
            <a:r>
              <a:rPr lang="en-US" altLang="ko-KR" sz="7200" b="1" dirty="0" smtClean="0"/>
              <a:t>)</a:t>
            </a:r>
            <a:r>
              <a:rPr lang="ko-KR" altLang="en-US" sz="7200" b="1" dirty="0" smtClean="0"/>
              <a:t>학습의 전형</a:t>
            </a:r>
            <a:endParaRPr lang="ko-KR" altLang="en-US" sz="7200" dirty="0" smtClean="0"/>
          </a:p>
          <a:p>
            <a:r>
              <a:rPr lang="ko-KR" altLang="en-US" sz="7200" b="1" dirty="0" smtClean="0"/>
              <a:t>  </a:t>
            </a:r>
            <a:r>
              <a:rPr lang="en-US" altLang="ko-KR" sz="7200" b="1" dirty="0" smtClean="0"/>
              <a:t>(</a:t>
            </a:r>
            <a:r>
              <a:rPr lang="ko-KR" altLang="en-US" sz="7200" b="1" dirty="0" smtClean="0"/>
              <a:t>독학</a:t>
            </a:r>
            <a:r>
              <a:rPr lang="en-US" altLang="ko-KR" sz="7200" b="1" dirty="0" smtClean="0"/>
              <a:t>&lt;</a:t>
            </a:r>
            <a:r>
              <a:rPr lang="ko-KR" altLang="en-US" sz="7200" b="1" dirty="0" smtClean="0"/>
              <a:t>링컨</a:t>
            </a:r>
            <a:r>
              <a:rPr lang="en-US" altLang="ko-KR" sz="7200" b="1" dirty="0" smtClean="0"/>
              <a:t>,</a:t>
            </a:r>
            <a:r>
              <a:rPr lang="ko-KR" altLang="en-US" sz="7200" b="1" dirty="0" smtClean="0"/>
              <a:t>루소</a:t>
            </a:r>
            <a:r>
              <a:rPr lang="en-US" altLang="ko-KR" sz="7200" b="1" dirty="0" smtClean="0"/>
              <a:t>,</a:t>
            </a:r>
            <a:r>
              <a:rPr lang="ko-KR" altLang="en-US" sz="7200" b="1" dirty="0" err="1" smtClean="0"/>
              <a:t>프랭클린</a:t>
            </a:r>
            <a:r>
              <a:rPr lang="ko-KR" altLang="en-US" sz="7200" b="1" dirty="0" smtClean="0"/>
              <a:t> </a:t>
            </a:r>
            <a:r>
              <a:rPr lang="en-US" altLang="ko-KR" sz="7200" b="1" dirty="0" smtClean="0"/>
              <a:t>)</a:t>
            </a:r>
            <a:endParaRPr lang="ko-KR" altLang="en-US" sz="7200" dirty="0" smtClean="0"/>
          </a:p>
          <a:p>
            <a:r>
              <a:rPr lang="ko-KR" altLang="en-US" sz="7200" dirty="0" smtClean="0"/>
              <a:t> </a:t>
            </a:r>
            <a:r>
              <a:rPr lang="ko-KR" altLang="en-US" sz="7200" b="1" dirty="0" smtClean="0"/>
              <a:t>학습 및 진로독서 </a:t>
            </a:r>
            <a:r>
              <a:rPr lang="ko-KR" altLang="en-US" sz="7200" b="1" dirty="0" err="1" smtClean="0"/>
              <a:t>로드맵</a:t>
            </a:r>
            <a:r>
              <a:rPr lang="ko-KR" altLang="en-US" sz="7200" b="1" dirty="0" smtClean="0"/>
              <a:t> 목록 작성 </a:t>
            </a:r>
            <a:endParaRPr lang="ko-KR" altLang="en-US" sz="7200" dirty="0" smtClean="0"/>
          </a:p>
          <a:p>
            <a:r>
              <a:rPr lang="ko-KR" altLang="en-US" sz="7200" b="1" dirty="0" smtClean="0"/>
              <a:t>     생력화</a:t>
            </a:r>
            <a:r>
              <a:rPr lang="en-US" altLang="ko-KR" sz="7200" b="1" dirty="0" smtClean="0"/>
              <a:t>(</a:t>
            </a:r>
            <a:r>
              <a:rPr lang="ko-KR" altLang="en-US" sz="7200" b="1" dirty="0" smtClean="0"/>
              <a:t>요약</a:t>
            </a:r>
            <a:r>
              <a:rPr lang="en-US" altLang="ko-KR" sz="7200" b="1" dirty="0" smtClean="0"/>
              <a:t>) </a:t>
            </a:r>
            <a:r>
              <a:rPr lang="ko-KR" altLang="en-US" sz="7200" b="1" dirty="0" smtClean="0"/>
              <a:t>독후감 체험 봉사활동</a:t>
            </a:r>
            <a:endParaRPr lang="ko-KR" altLang="en-US" sz="7200" dirty="0" smtClean="0"/>
          </a:p>
          <a:p>
            <a:r>
              <a:rPr lang="ko-KR" altLang="en-US" sz="7200" dirty="0" smtClean="0"/>
              <a:t> </a:t>
            </a:r>
            <a:r>
              <a:rPr lang="ko-KR" altLang="en-US" sz="7200" b="1" dirty="0" smtClean="0"/>
              <a:t>영어로 </a:t>
            </a:r>
            <a:r>
              <a:rPr lang="ko-KR" altLang="en-US" sz="7200" b="1" dirty="0" err="1" smtClean="0"/>
              <a:t>테마별</a:t>
            </a:r>
            <a:r>
              <a:rPr lang="ko-KR" altLang="en-US" sz="7200" b="1" dirty="0" smtClean="0"/>
              <a:t> 토론배틀</a:t>
            </a:r>
            <a:r>
              <a:rPr lang="en-US" altLang="ko-KR" sz="7200" b="1" dirty="0" smtClean="0"/>
              <a:t>(</a:t>
            </a:r>
            <a:r>
              <a:rPr lang="ko-KR" altLang="en-US" sz="7200" b="1" dirty="0" smtClean="0"/>
              <a:t>민족사관고</a:t>
            </a:r>
            <a:r>
              <a:rPr lang="en-US" altLang="ko-KR" sz="7200" b="1" dirty="0" smtClean="0"/>
              <a:t>)</a:t>
            </a:r>
            <a:r>
              <a:rPr lang="ko-KR" altLang="en-US" sz="7200" dirty="0" smtClean="0"/>
              <a:t> </a:t>
            </a:r>
          </a:p>
          <a:p>
            <a:r>
              <a:rPr lang="en-US" altLang="ko-KR" sz="7200" b="1" dirty="0" smtClean="0"/>
              <a:t>Outside Reading</a:t>
            </a:r>
            <a:r>
              <a:rPr lang="ko-KR" altLang="en-US" sz="7200" b="1" dirty="0" smtClean="0"/>
              <a:t>  </a:t>
            </a:r>
            <a:r>
              <a:rPr lang="en-US" altLang="ko-KR" sz="7200" b="1" dirty="0" smtClean="0"/>
              <a:t>(</a:t>
            </a:r>
            <a:r>
              <a:rPr lang="ko-KR" altLang="en-US" sz="7200" b="1" dirty="0" err="1" smtClean="0"/>
              <a:t>교과외</a:t>
            </a:r>
            <a:r>
              <a:rPr lang="ko-KR" altLang="en-US" sz="7200" b="1" dirty="0" smtClean="0"/>
              <a:t> 독서 작문</a:t>
            </a:r>
            <a:r>
              <a:rPr lang="en-US" altLang="ko-KR" sz="7200" b="1" dirty="0" smtClean="0"/>
              <a:t>:</a:t>
            </a:r>
            <a:r>
              <a:rPr lang="ko-KR" altLang="en-US" sz="7200" b="1" dirty="0" smtClean="0"/>
              <a:t> 미국 최고 명문 </a:t>
            </a:r>
            <a:r>
              <a:rPr lang="ko-KR" altLang="en-US" sz="7200" b="1" dirty="0" err="1" smtClean="0"/>
              <a:t>토마스</a:t>
            </a:r>
            <a:r>
              <a:rPr lang="ko-KR" altLang="en-US" sz="7200" b="1" dirty="0" smtClean="0"/>
              <a:t> </a:t>
            </a:r>
            <a:r>
              <a:rPr lang="ko-KR" altLang="en-US" sz="7200" b="1" dirty="0" err="1" smtClean="0"/>
              <a:t>제퍼슨고</a:t>
            </a:r>
            <a:r>
              <a:rPr lang="en-US" altLang="ko-KR" sz="7200" b="1" dirty="0" smtClean="0"/>
              <a:t>)</a:t>
            </a:r>
            <a:endParaRPr lang="ko-KR" altLang="en-US" sz="7200" dirty="0" smtClean="0"/>
          </a:p>
          <a:p>
            <a:r>
              <a:rPr lang="ko-KR" altLang="en-US" sz="7200" dirty="0" smtClean="0"/>
              <a:t> </a:t>
            </a:r>
            <a:r>
              <a:rPr lang="ko-KR" altLang="en-US" sz="7200" b="1" dirty="0" err="1" smtClean="0"/>
              <a:t>코넬대학식</a:t>
            </a:r>
            <a:r>
              <a:rPr lang="ko-KR" altLang="en-US" sz="7200" b="1" dirty="0" smtClean="0"/>
              <a:t> </a:t>
            </a:r>
            <a:r>
              <a:rPr lang="ko-KR" altLang="en-US" sz="7200" b="1" dirty="0" err="1" smtClean="0"/>
              <a:t>노트필기법</a:t>
            </a:r>
            <a:r>
              <a:rPr lang="ko-KR" altLang="en-US" sz="7200" dirty="0" smtClean="0"/>
              <a:t>             </a:t>
            </a:r>
            <a:r>
              <a:rPr lang="ko-KR" altLang="en-US" sz="7200" b="1" dirty="0" err="1" smtClean="0"/>
              <a:t>동경대</a:t>
            </a:r>
            <a:r>
              <a:rPr lang="ko-KR" altLang="en-US" sz="7200" b="1" dirty="0" smtClean="0"/>
              <a:t> 대학원생식 </a:t>
            </a:r>
            <a:r>
              <a:rPr lang="ko-KR" altLang="en-US" sz="7200" b="1" dirty="0" err="1" smtClean="0"/>
              <a:t>노트필기법</a:t>
            </a:r>
            <a:endParaRPr lang="ko-KR" altLang="en-US" sz="7200" dirty="0" smtClean="0"/>
          </a:p>
          <a:p>
            <a:r>
              <a:rPr lang="ko-KR" altLang="en-US" sz="7200" dirty="0" smtClean="0"/>
              <a:t> </a:t>
            </a:r>
            <a:r>
              <a:rPr lang="en-US" altLang="ko-KR" sz="7200" b="1" dirty="0" smtClean="0"/>
              <a:t>3×3=9 </a:t>
            </a:r>
            <a:r>
              <a:rPr lang="ko-KR" altLang="en-US" sz="7200" b="1" dirty="0" smtClean="0"/>
              <a:t>기억장식 </a:t>
            </a:r>
            <a:r>
              <a:rPr lang="ko-KR" altLang="en-US" sz="7200" b="1" dirty="0" err="1" smtClean="0"/>
              <a:t>노트필기법</a:t>
            </a:r>
            <a:r>
              <a:rPr lang="ko-KR" altLang="en-US" sz="7200" b="1" dirty="0" smtClean="0"/>
              <a:t>      </a:t>
            </a:r>
            <a:r>
              <a:rPr lang="ko-KR" altLang="en-US" sz="7200" dirty="0" smtClean="0"/>
              <a:t> </a:t>
            </a:r>
            <a:r>
              <a:rPr lang="en-US" altLang="ko-KR" sz="7200" b="1" dirty="0" smtClean="0"/>
              <a:t>SQ3R </a:t>
            </a:r>
            <a:r>
              <a:rPr lang="ko-KR" altLang="en-US" sz="7200" b="1" dirty="0" smtClean="0"/>
              <a:t>및 </a:t>
            </a:r>
            <a:r>
              <a:rPr lang="en-US" altLang="ko-KR" sz="7200" b="1" dirty="0" smtClean="0"/>
              <a:t>K-W-L-S(</a:t>
            </a:r>
            <a:r>
              <a:rPr lang="ko-KR" altLang="en-US" sz="7200" b="1" dirty="0" err="1" smtClean="0"/>
              <a:t>신붕섭</a:t>
            </a:r>
            <a:r>
              <a:rPr lang="en-US" altLang="ko-KR" sz="7200" b="1" dirty="0" smtClean="0"/>
              <a:t>)</a:t>
            </a:r>
            <a:r>
              <a:rPr lang="ko-KR" altLang="en-US" sz="7200" dirty="0" smtClean="0"/>
              <a:t> </a:t>
            </a:r>
          </a:p>
          <a:p>
            <a:r>
              <a:rPr lang="ko-KR" altLang="en-US" sz="7200" b="1" dirty="0" smtClean="0"/>
              <a:t>논리정연 </a:t>
            </a:r>
            <a:r>
              <a:rPr lang="en-US" altLang="ko-KR" sz="7200" b="1" dirty="0" smtClean="0"/>
              <a:t>+</a:t>
            </a:r>
            <a:r>
              <a:rPr lang="ko-KR" altLang="en-US" sz="7200" b="1" dirty="0" err="1" smtClean="0"/>
              <a:t>연극식</a:t>
            </a:r>
            <a:r>
              <a:rPr lang="ko-KR" altLang="en-US" sz="7200" b="1" dirty="0" smtClean="0"/>
              <a:t> </a:t>
            </a:r>
            <a:r>
              <a:rPr lang="ko-KR" altLang="en-US" sz="7200" b="1" dirty="0" err="1" smtClean="0"/>
              <a:t>프리젠테이션</a:t>
            </a:r>
            <a:r>
              <a:rPr lang="ko-KR" altLang="en-US" sz="7200" b="1" dirty="0" smtClean="0"/>
              <a:t> 표현 </a:t>
            </a:r>
            <a:r>
              <a:rPr lang="en-US" altLang="ko-KR" sz="7200" b="1" dirty="0" smtClean="0"/>
              <a:t>&lt;</a:t>
            </a:r>
            <a:r>
              <a:rPr lang="ko-KR" altLang="en-US" sz="7200" b="1" dirty="0" smtClean="0"/>
              <a:t>문학</a:t>
            </a:r>
            <a:r>
              <a:rPr lang="en-US" altLang="ko-KR" sz="7200" b="1" dirty="0" smtClean="0"/>
              <a:t>,</a:t>
            </a:r>
            <a:r>
              <a:rPr lang="ko-KR" altLang="en-US" sz="7200" b="1" dirty="0" smtClean="0"/>
              <a:t>과학</a:t>
            </a:r>
            <a:r>
              <a:rPr lang="en-US" altLang="ko-KR" sz="7200" b="1" dirty="0" smtClean="0"/>
              <a:t>,</a:t>
            </a:r>
            <a:r>
              <a:rPr lang="ko-KR" altLang="en-US" sz="7200" b="1" dirty="0" smtClean="0"/>
              <a:t>수학 </a:t>
            </a:r>
            <a:r>
              <a:rPr lang="ko-KR" altLang="en-US" sz="7200" b="1" dirty="0" err="1" smtClean="0"/>
              <a:t>역할놀이극</a:t>
            </a:r>
            <a:r>
              <a:rPr lang="en-US" altLang="ko-KR" sz="7200" b="1" dirty="0" smtClean="0"/>
              <a:t>&gt;</a:t>
            </a:r>
            <a:endParaRPr lang="ko-KR" altLang="en-US" sz="7200" dirty="0" smtClean="0"/>
          </a:p>
          <a:p>
            <a:r>
              <a:rPr lang="ko-KR" altLang="en-US" sz="7200" dirty="0" smtClean="0"/>
              <a:t> </a:t>
            </a:r>
            <a:r>
              <a:rPr lang="ko-KR" altLang="en-US" sz="7200" b="1" dirty="0" smtClean="0"/>
              <a:t>나의 강점</a:t>
            </a:r>
            <a:r>
              <a:rPr lang="en-US" altLang="ko-KR" sz="7200" b="1" dirty="0" smtClean="0"/>
              <a:t>,</a:t>
            </a:r>
            <a:r>
              <a:rPr lang="ko-KR" altLang="en-US" sz="7200" b="1" dirty="0" smtClean="0"/>
              <a:t>요점</a:t>
            </a:r>
            <a:r>
              <a:rPr lang="en-US" altLang="ko-KR" sz="7200" b="1" dirty="0" smtClean="0"/>
              <a:t>,</a:t>
            </a:r>
            <a:r>
              <a:rPr lang="ko-KR" altLang="en-US" sz="7200" b="1" dirty="0" smtClean="0"/>
              <a:t>약점</a:t>
            </a:r>
            <a:r>
              <a:rPr lang="en-US" altLang="ko-KR" sz="7200" b="1" dirty="0" smtClean="0"/>
              <a:t>, </a:t>
            </a:r>
            <a:r>
              <a:rPr lang="ko-KR" altLang="en-US" sz="7200" b="1" dirty="0" smtClean="0"/>
              <a:t> 습관적 누적 </a:t>
            </a:r>
            <a:r>
              <a:rPr lang="ko-KR" altLang="en-US" sz="7200" b="1" dirty="0" err="1" smtClean="0"/>
              <a:t>오개념</a:t>
            </a:r>
            <a:r>
              <a:rPr lang="en-US" altLang="ko-KR" sz="7200" b="1" dirty="0" smtClean="0"/>
              <a:t>(</a:t>
            </a:r>
            <a:r>
              <a:rPr lang="ko-KR" altLang="en-US" sz="7200" b="1" dirty="0" smtClean="0"/>
              <a:t>자기 나름대로</a:t>
            </a:r>
            <a:r>
              <a:rPr lang="en-US" altLang="ko-KR" sz="7200" b="1" dirty="0" smtClean="0"/>
              <a:t>)</a:t>
            </a:r>
            <a:r>
              <a:rPr lang="ko-KR" altLang="en-US" sz="7200" b="1" dirty="0" smtClean="0"/>
              <a:t>수정</a:t>
            </a:r>
            <a:endParaRPr lang="ko-KR" altLang="en-US" sz="7200" dirty="0" smtClean="0"/>
          </a:p>
          <a:p>
            <a:r>
              <a:rPr lang="ko-KR" altLang="en-US" sz="7200" b="1" dirty="0" smtClean="0"/>
              <a:t>      학습과정 </a:t>
            </a:r>
            <a:r>
              <a:rPr lang="ko-KR" altLang="en-US" sz="7200" b="1" dirty="0" err="1" smtClean="0"/>
              <a:t>메타포오</a:t>
            </a:r>
            <a:r>
              <a:rPr lang="ko-KR" altLang="en-US" sz="7200" b="1" dirty="0" smtClean="0"/>
              <a:t> 공책 만들어 보기</a:t>
            </a:r>
            <a:r>
              <a:rPr lang="ko-KR" altLang="en-US" sz="7200" dirty="0" smtClean="0"/>
              <a:t> </a:t>
            </a:r>
          </a:p>
          <a:p>
            <a:r>
              <a:rPr lang="ko-KR" altLang="en-US" sz="7200" b="1" dirty="0" smtClean="0"/>
              <a:t>우리 아이에게 주는 가장 귀한 선물 </a:t>
            </a:r>
            <a:r>
              <a:rPr lang="en-US" altLang="ko-KR" sz="7200" b="1" dirty="0" smtClean="0"/>
              <a:t>10</a:t>
            </a:r>
            <a:r>
              <a:rPr lang="ko-KR" altLang="en-US" sz="7200" b="1" dirty="0" smtClean="0"/>
              <a:t>가지</a:t>
            </a:r>
            <a:endParaRPr lang="ko-KR" altLang="en-US" sz="7200" dirty="0" smtClean="0"/>
          </a:p>
          <a:p>
            <a:r>
              <a:rPr lang="ko-KR" altLang="en-US" sz="7200" dirty="0" smtClean="0"/>
              <a:t> </a:t>
            </a:r>
            <a:r>
              <a:rPr lang="ko-KR" altLang="en-US" sz="7200" b="1" dirty="0" smtClean="0"/>
              <a:t>공부의 신 </a:t>
            </a:r>
            <a:r>
              <a:rPr lang="en-US" altLang="ko-KR" sz="7200" b="1" dirty="0" smtClean="0"/>
              <a:t>= </a:t>
            </a:r>
            <a:r>
              <a:rPr lang="ko-KR" altLang="en-US" sz="7200" b="1" dirty="0" smtClean="0"/>
              <a:t>책</a:t>
            </a:r>
            <a:r>
              <a:rPr lang="en-US" altLang="ko-KR" sz="7200" b="1" dirty="0" smtClean="0"/>
              <a:t>(</a:t>
            </a:r>
            <a:r>
              <a:rPr lang="ko-KR" altLang="en-US" sz="7200" b="1" dirty="0" smtClean="0"/>
              <a:t>독서</a:t>
            </a:r>
            <a:r>
              <a:rPr lang="en-US" altLang="ko-KR" sz="7200" b="1" dirty="0" smtClean="0"/>
              <a:t>)</a:t>
            </a:r>
            <a:r>
              <a:rPr lang="ko-KR" altLang="en-US" sz="7200" b="1" dirty="0" smtClean="0"/>
              <a:t>의 신</a:t>
            </a:r>
            <a:endParaRPr lang="ko-KR" altLang="en-US" sz="7200" dirty="0" smtClean="0"/>
          </a:p>
          <a:p>
            <a:r>
              <a:rPr lang="ko-KR" altLang="en-US" sz="7200" dirty="0" smtClean="0"/>
              <a:t>  </a:t>
            </a:r>
          </a:p>
          <a:p>
            <a:endParaRPr lang="ko-KR"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dirty="0" smtClean="0"/>
              <a:t/>
            </a:r>
            <a:br>
              <a:rPr lang="en-US" altLang="ko-KR" sz="2800" dirty="0" smtClean="0"/>
            </a:br>
            <a:r>
              <a:rPr lang="ko-KR" altLang="en-US" sz="2800" b="1" dirty="0" smtClean="0"/>
              <a:t>미국 버클리대학교 성공학습지침서</a:t>
            </a:r>
            <a:r>
              <a:rPr lang="en-US" altLang="ko-KR" sz="2800" b="1" dirty="0" smtClean="0"/>
              <a:t>(+</a:t>
            </a:r>
            <a:r>
              <a:rPr lang="ko-KR" altLang="en-US" sz="2800" b="1" dirty="0" smtClean="0"/>
              <a:t>첨언</a:t>
            </a:r>
            <a:r>
              <a:rPr lang="en-US" altLang="ko-KR" sz="2800" b="1" dirty="0" smtClean="0"/>
              <a:t>) </a:t>
            </a:r>
            <a:br>
              <a:rPr lang="en-US" altLang="ko-KR"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altLang="ko-KR" b="1" dirty="0" smtClean="0"/>
              <a:t>3   SLEEPING </a:t>
            </a:r>
          </a:p>
          <a:p>
            <a:r>
              <a:rPr lang="ko-KR" altLang="en-US" b="1" dirty="0" smtClean="0"/>
              <a:t>잠은 충분히 잔다</a:t>
            </a:r>
            <a:endParaRPr lang="ko-KR" altLang="en-US" dirty="0" smtClean="0"/>
          </a:p>
          <a:p>
            <a:r>
              <a:rPr lang="ko-KR" altLang="en-US" dirty="0" smtClean="0"/>
              <a:t> </a:t>
            </a:r>
          </a:p>
          <a:p>
            <a:r>
              <a:rPr lang="en-US" altLang="ko-KR" b="1" dirty="0" smtClean="0"/>
              <a:t>Why More Sleep I Want?</a:t>
            </a:r>
            <a:endParaRPr lang="ko-KR" altLang="en-US" dirty="0" smtClean="0"/>
          </a:p>
          <a:p>
            <a:r>
              <a:rPr lang="ko-KR" altLang="en-US" dirty="0" smtClean="0"/>
              <a:t> </a:t>
            </a:r>
          </a:p>
          <a:p>
            <a:r>
              <a:rPr lang="ko-KR" altLang="en-US" b="1" dirty="0" smtClean="0"/>
              <a:t>장기기억에 도움</a:t>
            </a:r>
            <a:endParaRPr lang="ko-KR" altLang="en-US" dirty="0" smtClean="0"/>
          </a:p>
          <a:p>
            <a:r>
              <a:rPr lang="ko-KR" altLang="en-US" dirty="0" smtClean="0"/>
              <a:t> </a:t>
            </a:r>
          </a:p>
          <a:p>
            <a:r>
              <a:rPr lang="ko-KR" altLang="en-US" b="1" dirty="0" smtClean="0"/>
              <a:t>잠자기 </a:t>
            </a:r>
            <a:r>
              <a:rPr lang="en-US" altLang="ko-KR" b="1" dirty="0" smtClean="0"/>
              <a:t>10~20</a:t>
            </a:r>
            <a:r>
              <a:rPr lang="ko-KR" altLang="en-US" b="1" dirty="0" smtClean="0"/>
              <a:t>분전에 속독 요약 </a:t>
            </a:r>
            <a:r>
              <a:rPr lang="ko-KR" altLang="en-US" b="1" dirty="0" err="1" smtClean="0"/>
              <a:t>훓기</a:t>
            </a:r>
            <a:endParaRPr lang="ko-KR" altLang="en-US" dirty="0" smtClean="0"/>
          </a:p>
          <a:p>
            <a:r>
              <a:rPr lang="ko-KR" altLang="en-US" dirty="0" smtClean="0"/>
              <a:t> </a:t>
            </a:r>
          </a:p>
          <a:p>
            <a:r>
              <a:rPr lang="ko-KR" altLang="en-US" b="1" dirty="0" smtClean="0"/>
              <a:t>게임중독에 대한 행동수정</a:t>
            </a:r>
            <a:endParaRPr lang="ko-KR" altLang="en-US" dirty="0" smtClean="0"/>
          </a:p>
          <a:p>
            <a:r>
              <a:rPr lang="ko-KR" altLang="en-US" dirty="0" smtClean="0"/>
              <a:t> </a:t>
            </a:r>
          </a:p>
          <a:p>
            <a:r>
              <a:rPr lang="ko-KR" altLang="en-US" b="1" dirty="0" smtClean="0"/>
              <a:t>타임블록활용</a:t>
            </a:r>
            <a:r>
              <a:rPr lang="en-US" altLang="ko-KR" b="1" dirty="0" smtClean="0"/>
              <a:t>(</a:t>
            </a:r>
            <a:r>
              <a:rPr lang="ko-KR" altLang="en-US" b="1" dirty="0" err="1" smtClean="0"/>
              <a:t>켄트킴</a:t>
            </a:r>
            <a:r>
              <a:rPr lang="ko-KR" altLang="en-US" b="1" dirty="0" smtClean="0"/>
              <a:t> 벤치마킹</a:t>
            </a:r>
            <a:r>
              <a:rPr lang="en-US" altLang="ko-KR" b="1" dirty="0" smtClean="0"/>
              <a:t>) </a:t>
            </a:r>
          </a:p>
          <a:p>
            <a:endParaRPr lang="en-US" altLang="ko-KR"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dirty="0" smtClean="0"/>
              <a:t/>
            </a:r>
            <a:br>
              <a:rPr lang="en-US" altLang="ko-KR" sz="2800" dirty="0" smtClean="0"/>
            </a:br>
            <a:r>
              <a:rPr lang="ko-KR" altLang="en-US" sz="2800" b="1" dirty="0" smtClean="0"/>
              <a:t>미국 버클리대학교 성공학습지침서</a:t>
            </a:r>
            <a:r>
              <a:rPr lang="en-US" altLang="ko-KR" sz="2800" b="1" dirty="0" smtClean="0"/>
              <a:t>(+</a:t>
            </a:r>
            <a:r>
              <a:rPr lang="ko-KR" altLang="en-US" sz="2800" b="1" dirty="0" smtClean="0"/>
              <a:t>첨언</a:t>
            </a:r>
            <a:r>
              <a:rPr lang="en-US" altLang="ko-KR" sz="2800" b="1" dirty="0" smtClean="0"/>
              <a:t>) </a:t>
            </a:r>
            <a:br>
              <a:rPr lang="en-US" altLang="ko-KR"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r>
              <a:rPr lang="en-US" altLang="ko-KR" sz="3600" b="1" dirty="0" smtClean="0"/>
              <a:t>4   PRINCIPLE   </a:t>
            </a:r>
            <a:r>
              <a:rPr lang="ko-KR" altLang="en-US" sz="3600" b="1" dirty="0" smtClean="0"/>
              <a:t>원리에 충실 </a:t>
            </a:r>
            <a:r>
              <a:rPr lang="en-US" altLang="ko-KR" sz="3600" b="1" dirty="0" smtClean="0"/>
              <a:t>- </a:t>
            </a:r>
            <a:r>
              <a:rPr lang="ko-KR" altLang="en-US" sz="3600" b="1" dirty="0" smtClean="0"/>
              <a:t>원리 확실하게 파악</a:t>
            </a:r>
            <a:endParaRPr lang="ko-KR" altLang="en-US" sz="3600" dirty="0" smtClean="0"/>
          </a:p>
          <a:p>
            <a:r>
              <a:rPr lang="ko-KR" altLang="en-US" sz="3600" dirty="0" smtClean="0"/>
              <a:t> </a:t>
            </a:r>
            <a:r>
              <a:rPr lang="en-US" altLang="ko-KR" sz="3600" b="1" dirty="0" smtClean="0"/>
              <a:t>How More Study I Want?</a:t>
            </a:r>
            <a:r>
              <a:rPr lang="ko-KR" altLang="en-US" sz="3600" dirty="0" smtClean="0"/>
              <a:t> </a:t>
            </a:r>
          </a:p>
          <a:p>
            <a:r>
              <a:rPr lang="ko-KR" altLang="en-US" sz="3600" b="1" dirty="0" smtClean="0"/>
              <a:t>교과서의 개념이 머리 속에 엔진탑재 후  문제에 도전</a:t>
            </a:r>
            <a:r>
              <a:rPr lang="en-US" altLang="ko-KR" sz="3600" b="1" dirty="0" smtClean="0"/>
              <a:t>!!!</a:t>
            </a:r>
            <a:endParaRPr lang="ko-KR" altLang="en-US" sz="3600" dirty="0" smtClean="0"/>
          </a:p>
          <a:p>
            <a:r>
              <a:rPr lang="ko-KR" altLang="en-US" sz="3600" dirty="0" smtClean="0"/>
              <a:t> </a:t>
            </a:r>
            <a:r>
              <a:rPr lang="ko-KR" altLang="en-US" sz="3600" b="1" dirty="0" smtClean="0"/>
              <a:t>시험 범위에서 핵심개념 중요한 것</a:t>
            </a:r>
            <a:r>
              <a:rPr lang="en-US" altLang="ko-KR" sz="3600" b="1" dirty="0" smtClean="0"/>
              <a:t>, </a:t>
            </a:r>
          </a:p>
          <a:p>
            <a:r>
              <a:rPr lang="en-US" altLang="ko-KR" sz="3600" b="1" dirty="0" smtClean="0"/>
              <a:t>   </a:t>
            </a:r>
            <a:r>
              <a:rPr lang="ko-KR" altLang="en-US" sz="3600" b="1" dirty="0" smtClean="0"/>
              <a:t>모르는 것 </a:t>
            </a:r>
            <a:r>
              <a:rPr lang="en-US" altLang="ko-KR" sz="3600" b="1" dirty="0" smtClean="0"/>
              <a:t>---&gt;</a:t>
            </a:r>
            <a:r>
              <a:rPr lang="ko-KR" altLang="en-US" sz="3600" b="1" dirty="0" smtClean="0"/>
              <a:t>아는 것으로 바꾸기</a:t>
            </a:r>
            <a:r>
              <a:rPr lang="en-US" altLang="ko-KR" sz="3600" b="1" dirty="0" smtClean="0"/>
              <a:t>(</a:t>
            </a:r>
            <a:r>
              <a:rPr lang="ko-KR" altLang="en-US" sz="3600" b="1" dirty="0" smtClean="0"/>
              <a:t>민성원</a:t>
            </a:r>
            <a:r>
              <a:rPr lang="en-US" altLang="ko-KR" sz="3600" b="1" dirty="0" smtClean="0"/>
              <a:t>)</a:t>
            </a:r>
            <a:r>
              <a:rPr lang="ko-KR" altLang="en-US" sz="3600" b="1" dirty="0" smtClean="0"/>
              <a:t>    </a:t>
            </a:r>
            <a:r>
              <a:rPr lang="ko-KR" altLang="en-US" sz="3600" dirty="0" smtClean="0"/>
              <a:t> </a:t>
            </a:r>
          </a:p>
          <a:p>
            <a:r>
              <a:rPr lang="ko-KR" altLang="en-US" sz="3600" b="1" dirty="0" err="1" smtClean="0"/>
              <a:t>논구술</a:t>
            </a:r>
            <a:r>
              <a:rPr lang="ko-KR" altLang="en-US" sz="3600" b="1" dirty="0" smtClean="0"/>
              <a:t> 서술형 적용 응용</a:t>
            </a:r>
            <a:r>
              <a:rPr lang="ko-KR" altLang="en-US" sz="3600" dirty="0" smtClean="0"/>
              <a:t> </a:t>
            </a:r>
          </a:p>
          <a:p>
            <a:r>
              <a:rPr lang="ko-KR" altLang="en-US" sz="3600" b="1" dirty="0" err="1" smtClean="0"/>
              <a:t>학령별</a:t>
            </a:r>
            <a:r>
              <a:rPr lang="ko-KR" altLang="en-US" sz="3600" b="1" dirty="0" smtClean="0"/>
              <a:t> 심화학습 후 선수학습 선행학습은 복습 없이</a:t>
            </a:r>
            <a:endParaRPr lang="ko-KR" altLang="en-US" sz="3600" dirty="0" smtClean="0"/>
          </a:p>
          <a:p>
            <a:r>
              <a:rPr lang="ko-KR" altLang="en-US" sz="3600" b="1" dirty="0" smtClean="0"/>
              <a:t>    진도만 나가면 백해일익</a:t>
            </a:r>
            <a:r>
              <a:rPr lang="en-US" altLang="ko-KR" sz="3600" b="1" dirty="0" smtClean="0"/>
              <a:t>(</a:t>
            </a:r>
            <a:r>
              <a:rPr lang="ko-KR" altLang="en-US" sz="3600" b="1" dirty="0" smtClean="0"/>
              <a:t>조남호</a:t>
            </a:r>
            <a:r>
              <a:rPr lang="en-US" altLang="ko-KR" sz="3600" b="1" dirty="0" smtClean="0"/>
              <a:t>)</a:t>
            </a:r>
            <a:endParaRPr lang="ko-KR" altLang="en-US" sz="3600" dirty="0" smtClean="0"/>
          </a:p>
          <a:p>
            <a:r>
              <a:rPr lang="ko-KR" altLang="en-US" sz="3600" dirty="0" smtClean="0"/>
              <a:t> </a:t>
            </a:r>
          </a:p>
          <a:p>
            <a:r>
              <a:rPr lang="ko-KR" altLang="en-US" sz="3600" b="1" dirty="0" smtClean="0"/>
              <a:t>학원의 레벨테스트는 </a:t>
            </a:r>
            <a:endParaRPr lang="ko-KR" altLang="en-US" sz="3600" dirty="0" smtClean="0"/>
          </a:p>
          <a:p>
            <a:r>
              <a:rPr lang="ko-KR" altLang="en-US" sz="3600" b="1" dirty="0" smtClean="0"/>
              <a:t>  겁주기 및 주눅 </a:t>
            </a:r>
            <a:r>
              <a:rPr lang="ko-KR" altLang="en-US" sz="3600" b="1" dirty="0" err="1" smtClean="0"/>
              <a:t>들기해서</a:t>
            </a:r>
            <a:r>
              <a:rPr lang="ko-KR" altLang="en-US" sz="3600" b="1" dirty="0" smtClean="0"/>
              <a:t> </a:t>
            </a:r>
            <a:endParaRPr lang="ko-KR" altLang="en-US" sz="3600" dirty="0" smtClean="0"/>
          </a:p>
          <a:p>
            <a:r>
              <a:rPr lang="ko-KR" altLang="en-US" sz="3600" b="1" dirty="0" smtClean="0"/>
              <a:t>  학원경영시스템상</a:t>
            </a:r>
            <a:r>
              <a:rPr lang="en-US" altLang="ko-KR" sz="3600" b="1" dirty="0" smtClean="0"/>
              <a:t>(</a:t>
            </a:r>
            <a:r>
              <a:rPr lang="ko-KR" altLang="en-US" sz="3600" b="1" dirty="0" smtClean="0"/>
              <a:t>조남호</a:t>
            </a:r>
            <a:r>
              <a:rPr lang="en-US" altLang="ko-KR" sz="3600" b="1" dirty="0" smtClean="0"/>
              <a:t>,</a:t>
            </a:r>
            <a:r>
              <a:rPr lang="ko-KR" altLang="en-US" sz="3600" b="1" dirty="0" smtClean="0"/>
              <a:t>박재원</a:t>
            </a:r>
            <a:r>
              <a:rPr lang="en-US" altLang="ko-KR" sz="3600" b="1" dirty="0" smtClean="0"/>
              <a:t>)</a:t>
            </a:r>
            <a:endParaRPr lang="ko-KR" altLang="en-US" sz="3600" dirty="0" smtClean="0"/>
          </a:p>
          <a:p>
            <a:r>
              <a:rPr lang="ko-KR" altLang="en-US" sz="3600" b="1" dirty="0" smtClean="0"/>
              <a:t>  선행학습 학생 충원 선발용일 뿐 </a:t>
            </a:r>
            <a:endParaRPr lang="ko-KR" altLang="en-US" sz="3600" dirty="0" smtClean="0"/>
          </a:p>
          <a:p>
            <a:r>
              <a:rPr lang="ko-KR" altLang="en-US" sz="3600" b="1" dirty="0" smtClean="0"/>
              <a:t>   </a:t>
            </a:r>
            <a:r>
              <a:rPr lang="en-US" altLang="ko-KR" sz="3600" b="1" dirty="0" smtClean="0"/>
              <a:t>(</a:t>
            </a:r>
            <a:r>
              <a:rPr lang="ko-KR" altLang="en-US" sz="3600" b="1" dirty="0" smtClean="0"/>
              <a:t>영어 </a:t>
            </a:r>
            <a:r>
              <a:rPr lang="en-US" altLang="ko-KR" sz="3600" b="1" dirty="0" smtClean="0"/>
              <a:t>1% </a:t>
            </a:r>
            <a:r>
              <a:rPr lang="ko-KR" altLang="en-US" sz="3600" b="1" dirty="0" smtClean="0"/>
              <a:t>실력이 </a:t>
            </a:r>
            <a:r>
              <a:rPr lang="en-US" altLang="ko-KR" sz="3600" b="1" dirty="0" smtClean="0"/>
              <a:t>54</a:t>
            </a:r>
            <a:r>
              <a:rPr lang="ko-KR" altLang="en-US" sz="3600" b="1" dirty="0" smtClean="0"/>
              <a:t>점 나오기도</a:t>
            </a:r>
            <a:r>
              <a:rPr lang="en-US" altLang="ko-KR" sz="3600" b="1" dirty="0" smtClean="0"/>
              <a:t>:</a:t>
            </a:r>
            <a:endParaRPr lang="ko-KR" altLang="en-US" sz="3600" dirty="0" smtClean="0"/>
          </a:p>
          <a:p>
            <a:r>
              <a:rPr lang="ko-KR" altLang="en-US" sz="3600" b="1" dirty="0" smtClean="0"/>
              <a:t>    마치 피노키오가 곡예단에 끌려가는 </a:t>
            </a:r>
            <a:r>
              <a:rPr lang="en-US" altLang="ko-KR" sz="3600" b="1" dirty="0" smtClean="0"/>
              <a:t>)  </a:t>
            </a:r>
          </a:p>
          <a:p>
            <a:endParaRPr lang="ko-KR"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dirty="0" smtClean="0"/>
              <a:t/>
            </a:r>
            <a:br>
              <a:rPr lang="en-US" altLang="ko-KR" sz="2800" dirty="0" smtClean="0"/>
            </a:br>
            <a:r>
              <a:rPr lang="ko-KR" altLang="en-US" sz="2800" b="1" dirty="0" smtClean="0"/>
              <a:t>미국 버클리대학교 성공학습지침서</a:t>
            </a:r>
            <a:r>
              <a:rPr lang="en-US" altLang="ko-KR" sz="2800" b="1" dirty="0" smtClean="0"/>
              <a:t>(+</a:t>
            </a:r>
            <a:r>
              <a:rPr lang="ko-KR" altLang="en-US" sz="2800" b="1" dirty="0" smtClean="0"/>
              <a:t>첨언</a:t>
            </a:r>
            <a:r>
              <a:rPr lang="en-US" altLang="ko-KR" sz="2800" b="1" dirty="0" smtClean="0"/>
              <a:t>) </a:t>
            </a:r>
            <a:br>
              <a:rPr lang="en-US" altLang="ko-KR"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r>
              <a:rPr lang="en-US" altLang="ko-KR" b="1" dirty="0" smtClean="0"/>
              <a:t>5   WORKING   </a:t>
            </a:r>
            <a:r>
              <a:rPr lang="ko-KR" altLang="en-US" b="1" dirty="0" smtClean="0"/>
              <a:t>실무</a:t>
            </a:r>
            <a:r>
              <a:rPr lang="en-US" altLang="ko-KR" b="1" dirty="0" smtClean="0"/>
              <a:t>(</a:t>
            </a:r>
            <a:r>
              <a:rPr lang="ko-KR" altLang="en-US" b="1" dirty="0" smtClean="0"/>
              <a:t>생활</a:t>
            </a:r>
            <a:r>
              <a:rPr lang="en-US" altLang="ko-KR" b="1" dirty="0" smtClean="0"/>
              <a:t>)</a:t>
            </a:r>
            <a:r>
              <a:rPr lang="ko-KR" altLang="en-US" b="1" dirty="0" smtClean="0"/>
              <a:t>에 접하는 기회</a:t>
            </a:r>
            <a:r>
              <a:rPr lang="ko-KR" altLang="en-US" dirty="0" smtClean="0"/>
              <a:t> </a:t>
            </a:r>
          </a:p>
          <a:p>
            <a:r>
              <a:rPr lang="en-US" altLang="ko-KR" b="1" dirty="0" smtClean="0"/>
              <a:t>Where More Study I Want?</a:t>
            </a:r>
            <a:endParaRPr lang="ko-KR" altLang="en-US" dirty="0" smtClean="0"/>
          </a:p>
          <a:p>
            <a:r>
              <a:rPr lang="ko-KR" altLang="en-US" dirty="0" smtClean="0"/>
              <a:t> </a:t>
            </a:r>
            <a:r>
              <a:rPr lang="ko-KR" altLang="en-US" b="1" dirty="0" smtClean="0"/>
              <a:t>학생이라면 중간고사</a:t>
            </a:r>
            <a:r>
              <a:rPr lang="en-US" altLang="ko-KR" b="1" dirty="0" smtClean="0"/>
              <a:t>,</a:t>
            </a:r>
            <a:r>
              <a:rPr lang="ko-KR" altLang="en-US" b="1" dirty="0" smtClean="0"/>
              <a:t>기말고사</a:t>
            </a:r>
            <a:r>
              <a:rPr lang="en-US" altLang="ko-KR" b="1" dirty="0" smtClean="0"/>
              <a:t>,</a:t>
            </a:r>
            <a:r>
              <a:rPr lang="ko-KR" altLang="en-US" b="1" dirty="0" smtClean="0"/>
              <a:t>학업성취도평가</a:t>
            </a:r>
            <a:r>
              <a:rPr lang="en-US" altLang="ko-KR" b="1" dirty="0" smtClean="0"/>
              <a:t>,</a:t>
            </a:r>
            <a:r>
              <a:rPr lang="ko-KR" altLang="en-US" b="1" dirty="0" smtClean="0"/>
              <a:t>학년별</a:t>
            </a:r>
            <a:r>
              <a:rPr lang="en-US" altLang="ko-KR" b="1" dirty="0" smtClean="0"/>
              <a:t>,</a:t>
            </a:r>
            <a:r>
              <a:rPr lang="ko-KR" altLang="en-US" b="1" dirty="0" err="1" smtClean="0"/>
              <a:t>학기별</a:t>
            </a:r>
            <a:r>
              <a:rPr lang="en-US" altLang="ko-KR" b="1" dirty="0" smtClean="0"/>
              <a:t>,</a:t>
            </a:r>
            <a:endParaRPr lang="ko-KR" altLang="en-US" dirty="0" smtClean="0"/>
          </a:p>
          <a:p>
            <a:r>
              <a:rPr lang="ko-KR" altLang="en-US" b="1" dirty="0" smtClean="0"/>
              <a:t>              난이도별 변별력 판단용  쪽지시험</a:t>
            </a:r>
            <a:r>
              <a:rPr lang="en-US" altLang="ko-KR" b="1" dirty="0" smtClean="0"/>
              <a:t>,</a:t>
            </a:r>
            <a:r>
              <a:rPr lang="ko-KR" altLang="en-US" b="1" dirty="0" smtClean="0"/>
              <a:t>퀴즈</a:t>
            </a:r>
            <a:r>
              <a:rPr lang="en-US" altLang="ko-KR" b="1" dirty="0" smtClean="0"/>
              <a:t>,</a:t>
            </a:r>
            <a:r>
              <a:rPr lang="ko-KR" altLang="en-US" b="1" dirty="0" smtClean="0"/>
              <a:t>문제</a:t>
            </a:r>
            <a:r>
              <a:rPr lang="en-US" altLang="ko-KR" b="1" dirty="0" smtClean="0"/>
              <a:t>,</a:t>
            </a:r>
            <a:r>
              <a:rPr lang="ko-KR" altLang="en-US" b="1" dirty="0" smtClean="0"/>
              <a:t>평가</a:t>
            </a:r>
            <a:r>
              <a:rPr lang="en-US" altLang="ko-KR" b="1" dirty="0" smtClean="0"/>
              <a:t>, </a:t>
            </a:r>
            <a:r>
              <a:rPr lang="ko-KR" altLang="en-US" b="1" dirty="0" smtClean="0"/>
              <a:t>올림피아드</a:t>
            </a:r>
            <a:r>
              <a:rPr lang="en-US" altLang="ko-KR" b="1" dirty="0" smtClean="0"/>
              <a:t>,</a:t>
            </a:r>
            <a:endParaRPr lang="ko-KR" altLang="en-US" dirty="0" smtClean="0"/>
          </a:p>
          <a:p>
            <a:r>
              <a:rPr lang="ko-KR" altLang="en-US" b="1" dirty="0" smtClean="0"/>
              <a:t>              </a:t>
            </a:r>
            <a:r>
              <a:rPr lang="en-US" altLang="ko-KR" b="1" dirty="0" smtClean="0"/>
              <a:t>OECD PISA</a:t>
            </a:r>
            <a:endParaRPr lang="ko-KR" altLang="en-US" dirty="0" smtClean="0"/>
          </a:p>
          <a:p>
            <a:r>
              <a:rPr lang="ko-KR" altLang="en-US" dirty="0" smtClean="0"/>
              <a:t> </a:t>
            </a:r>
          </a:p>
          <a:p>
            <a:r>
              <a:rPr lang="ko-KR" altLang="en-US" b="1" dirty="0" smtClean="0"/>
              <a:t>수학의 경우</a:t>
            </a:r>
            <a:r>
              <a:rPr lang="en-US" altLang="ko-KR" b="1" dirty="0" smtClean="0"/>
              <a:t>&lt;&lt;</a:t>
            </a:r>
            <a:r>
              <a:rPr lang="ko-KR" altLang="en-US" b="1" dirty="0" smtClean="0"/>
              <a:t>구주 이해 검</a:t>
            </a:r>
            <a:endParaRPr lang="ko-KR" altLang="en-US" dirty="0" smtClean="0"/>
          </a:p>
          <a:p>
            <a:r>
              <a:rPr lang="ko-KR" altLang="en-US" b="1" dirty="0" smtClean="0"/>
              <a:t>  구하는 것</a:t>
            </a:r>
            <a:r>
              <a:rPr lang="en-US" altLang="ko-KR" b="1" dirty="0" smtClean="0"/>
              <a:t>(</a:t>
            </a:r>
            <a:r>
              <a:rPr lang="ko-KR" altLang="en-US" b="1" dirty="0" smtClean="0"/>
              <a:t>출제자 의도 읽기가 중요</a:t>
            </a:r>
            <a:r>
              <a:rPr lang="en-US" altLang="ko-KR" b="1" dirty="0" smtClean="0"/>
              <a:t>),</a:t>
            </a:r>
            <a:endParaRPr lang="ko-KR" altLang="en-US" dirty="0" smtClean="0"/>
          </a:p>
          <a:p>
            <a:r>
              <a:rPr lang="ko-KR" altLang="en-US" b="1" dirty="0" smtClean="0"/>
              <a:t>  주어진 것은 시험지 지문에 그대로</a:t>
            </a:r>
            <a:r>
              <a:rPr lang="en-US" altLang="ko-KR" b="1" dirty="0" smtClean="0"/>
              <a:t>!!!</a:t>
            </a:r>
            <a:endParaRPr lang="ko-KR" altLang="en-US" dirty="0" smtClean="0"/>
          </a:p>
          <a:p>
            <a:r>
              <a:rPr lang="ko-KR" altLang="en-US" dirty="0" smtClean="0"/>
              <a:t> </a:t>
            </a:r>
          </a:p>
          <a:p>
            <a:r>
              <a:rPr lang="ko-KR" altLang="en-US" b="1" dirty="0" smtClean="0"/>
              <a:t>  이해하는 것은 </a:t>
            </a:r>
            <a:r>
              <a:rPr lang="ko-KR" altLang="en-US" b="1" dirty="0" err="1" smtClean="0"/>
              <a:t>머리속에서</a:t>
            </a:r>
            <a:r>
              <a:rPr lang="ko-KR" altLang="en-US" b="1" dirty="0" smtClean="0"/>
              <a:t>   번개처럼 꺼내어</a:t>
            </a:r>
            <a:r>
              <a:rPr lang="en-US" altLang="ko-KR" b="1" dirty="0" smtClean="0"/>
              <a:t>,</a:t>
            </a:r>
            <a:endParaRPr lang="ko-KR" altLang="en-US" dirty="0" smtClean="0"/>
          </a:p>
          <a:p>
            <a:r>
              <a:rPr lang="ko-KR" altLang="en-US" b="1" dirty="0" smtClean="0"/>
              <a:t>  해법은 </a:t>
            </a:r>
            <a:r>
              <a:rPr lang="ko-KR" altLang="en-US" b="1" dirty="0" err="1" smtClean="0"/>
              <a:t>좌우뇌</a:t>
            </a:r>
            <a:r>
              <a:rPr lang="ko-KR" altLang="en-US" b="1" dirty="0" smtClean="0"/>
              <a:t> 통합</a:t>
            </a:r>
            <a:r>
              <a:rPr lang="en-US" altLang="ko-KR" b="1" dirty="0" smtClean="0"/>
              <a:t>(</a:t>
            </a:r>
            <a:r>
              <a:rPr lang="ko-KR" altLang="en-US" b="1" dirty="0" smtClean="0"/>
              <a:t>글</a:t>
            </a:r>
            <a:r>
              <a:rPr lang="en-US" altLang="ko-KR" b="1" dirty="0" smtClean="0"/>
              <a:t>=</a:t>
            </a:r>
            <a:r>
              <a:rPr lang="ko-KR" altLang="en-US" b="1" dirty="0" smtClean="0"/>
              <a:t>그림</a:t>
            </a:r>
            <a:r>
              <a:rPr lang="en-US" altLang="ko-KR" b="1" dirty="0" smtClean="0"/>
              <a:t>)</a:t>
            </a:r>
            <a:r>
              <a:rPr lang="ko-KR" altLang="en-US" b="1" dirty="0" smtClean="0"/>
              <a:t>하여   수학적 지문을 </a:t>
            </a:r>
            <a:endParaRPr lang="ko-KR" altLang="en-US" dirty="0" smtClean="0"/>
          </a:p>
          <a:p>
            <a:r>
              <a:rPr lang="ko-KR" altLang="en-US" b="1" dirty="0" smtClean="0"/>
              <a:t>  빠짐 없이 </a:t>
            </a:r>
            <a:r>
              <a:rPr lang="ko-KR" altLang="en-US" b="1" dirty="0" err="1" smtClean="0"/>
              <a:t>오류없이</a:t>
            </a:r>
            <a:r>
              <a:rPr lang="ko-KR" altLang="en-US" b="1" dirty="0" smtClean="0"/>
              <a:t> 구슬 꿰듯이 기호화</a:t>
            </a:r>
            <a:r>
              <a:rPr lang="en-US" altLang="ko-KR" b="1" dirty="0" smtClean="0"/>
              <a:t>,</a:t>
            </a:r>
            <a:endParaRPr lang="ko-KR" altLang="en-US" dirty="0" smtClean="0"/>
          </a:p>
          <a:p>
            <a:r>
              <a:rPr lang="ko-KR" altLang="en-US" b="1" dirty="0" smtClean="0"/>
              <a:t>  글을 그림으로 요약</a:t>
            </a:r>
            <a:r>
              <a:rPr lang="en-US" altLang="ko-KR" b="1" dirty="0" smtClean="0"/>
              <a:t>(</a:t>
            </a:r>
            <a:r>
              <a:rPr lang="ko-KR" altLang="en-US" b="1" dirty="0" smtClean="0"/>
              <a:t>도식화</a:t>
            </a:r>
            <a:r>
              <a:rPr lang="en-US" altLang="ko-KR" b="1" dirty="0" smtClean="0"/>
              <a:t>) </a:t>
            </a:r>
            <a:r>
              <a:rPr lang="ko-KR" altLang="en-US" b="1" dirty="0" smtClean="0"/>
              <a:t>  손에서 입에서 줄줄</a:t>
            </a:r>
            <a:r>
              <a:rPr lang="en-US" altLang="ko-KR" b="1" dirty="0" smtClean="0"/>
              <a:t>,</a:t>
            </a:r>
            <a:r>
              <a:rPr lang="ko-KR" altLang="en-US" b="1" dirty="0" smtClean="0"/>
              <a:t>솰솰</a:t>
            </a:r>
            <a:r>
              <a:rPr lang="en-US" altLang="ko-KR" b="1" dirty="0" smtClean="0"/>
              <a:t>!!</a:t>
            </a:r>
            <a:endParaRPr lang="ko-KR" altLang="en-US" dirty="0" smtClean="0"/>
          </a:p>
          <a:p>
            <a:r>
              <a:rPr lang="ko-KR" altLang="en-US" dirty="0" smtClean="0"/>
              <a:t> </a:t>
            </a:r>
          </a:p>
          <a:p>
            <a:r>
              <a:rPr lang="ko-KR" altLang="en-US" b="1" dirty="0" smtClean="0"/>
              <a:t>  검</a:t>
            </a:r>
            <a:r>
              <a:rPr lang="en-US" altLang="ko-KR" b="1" dirty="0" smtClean="0"/>
              <a:t>(</a:t>
            </a:r>
            <a:r>
              <a:rPr lang="ko-KR" altLang="en-US" b="1" dirty="0" smtClean="0"/>
              <a:t>檢</a:t>
            </a:r>
            <a:r>
              <a:rPr lang="en-US" altLang="ko-KR" b="1" dirty="0" smtClean="0"/>
              <a:t>)</a:t>
            </a:r>
            <a:r>
              <a:rPr lang="ko-KR" altLang="en-US" b="1" dirty="0" smtClean="0"/>
              <a:t>은 검산</a:t>
            </a:r>
            <a:r>
              <a:rPr lang="en-US" altLang="ko-KR" b="1" dirty="0" smtClean="0"/>
              <a:t>,</a:t>
            </a:r>
            <a:r>
              <a:rPr lang="ko-KR" altLang="en-US" b="1" dirty="0" smtClean="0"/>
              <a:t>되풀이로   구주</a:t>
            </a:r>
            <a:r>
              <a:rPr lang="en-US" altLang="ko-KR" b="1" dirty="0" smtClean="0"/>
              <a:t>,</a:t>
            </a:r>
            <a:r>
              <a:rPr lang="ko-KR" altLang="en-US" b="1" dirty="0" smtClean="0"/>
              <a:t>이해와 비교 </a:t>
            </a:r>
            <a:endParaRPr lang="ko-KR" altLang="en-US" dirty="0" smtClean="0"/>
          </a:p>
          <a:p>
            <a:r>
              <a:rPr lang="ko-KR" altLang="en-US" b="1" dirty="0" smtClean="0"/>
              <a:t>  </a:t>
            </a:r>
            <a:r>
              <a:rPr lang="ko-KR" altLang="en-US" b="1" dirty="0" err="1" smtClean="0"/>
              <a:t>되먹이</a:t>
            </a:r>
            <a:r>
              <a:rPr lang="en-US" altLang="ko-KR" b="1" dirty="0" smtClean="0"/>
              <a:t>(</a:t>
            </a:r>
            <a:r>
              <a:rPr lang="ko-KR" altLang="en-US" b="1" dirty="0" smtClean="0"/>
              <a:t>피드백</a:t>
            </a:r>
            <a:r>
              <a:rPr lang="en-US" altLang="ko-KR" b="1" dirty="0" smtClean="0"/>
              <a:t>) </a:t>
            </a:r>
            <a:r>
              <a:rPr lang="ko-KR" altLang="en-US" b="1" dirty="0" smtClean="0"/>
              <a:t>대비</a:t>
            </a:r>
            <a:r>
              <a:rPr lang="en-US" altLang="ko-KR" b="1" dirty="0" smtClean="0"/>
              <a:t>(</a:t>
            </a:r>
            <a:r>
              <a:rPr lang="ko-KR" altLang="en-US" b="1" dirty="0" smtClean="0"/>
              <a:t>양감</a:t>
            </a:r>
            <a:r>
              <a:rPr lang="en-US" altLang="ko-KR" b="1" dirty="0" smtClean="0"/>
              <a:t>) </a:t>
            </a:r>
            <a:endParaRPr lang="ko-KR" altLang="en-US" dirty="0" smtClean="0"/>
          </a:p>
          <a:p>
            <a:r>
              <a:rPr lang="ko-KR" altLang="en-US" dirty="0" smtClean="0"/>
              <a:t> </a:t>
            </a:r>
          </a:p>
          <a:p>
            <a:r>
              <a:rPr lang="ko-KR" altLang="en-US" b="1" dirty="0" smtClean="0"/>
              <a:t>인격체로서 인생 살아가기  </a:t>
            </a:r>
            <a:r>
              <a:rPr lang="en-US" altLang="ko-KR" b="1" dirty="0" smtClean="0"/>
              <a:t>(</a:t>
            </a:r>
            <a:r>
              <a:rPr lang="ko-KR" altLang="en-US" b="1" dirty="0" smtClean="0"/>
              <a:t>중학생 학습혁명 유미현</a:t>
            </a:r>
            <a:r>
              <a:rPr lang="en-US" altLang="ko-KR" b="1" dirty="0" smtClean="0"/>
              <a:t>) </a:t>
            </a:r>
          </a:p>
          <a:p>
            <a:endParaRPr lang="en-US" altLang="ko-K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b="1" dirty="0" smtClean="0"/>
              <a:t/>
            </a:r>
            <a:br>
              <a:rPr lang="en-US" altLang="ko-KR" b="1" dirty="0" smtClean="0"/>
            </a:br>
            <a:r>
              <a:rPr lang="ko-KR" altLang="en-US" b="1" dirty="0" err="1" smtClean="0"/>
              <a:t>학습코칭</a:t>
            </a:r>
            <a:r>
              <a:rPr lang="ko-KR" altLang="en-US" b="1" dirty="0" smtClean="0"/>
              <a:t> </a:t>
            </a:r>
            <a:r>
              <a:rPr lang="ko-KR" altLang="en-US" b="1" dirty="0"/>
              <a:t/>
            </a:r>
            <a:br>
              <a:rPr lang="ko-KR" altLang="en-US" b="1" dirty="0"/>
            </a:b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altLang="ko-KR" b="1" u="sng" dirty="0">
                <a:hlinkClick r:id="rId2"/>
              </a:rPr>
              <a:t>2010 </a:t>
            </a:r>
            <a:r>
              <a:rPr lang="ko-KR" altLang="en-US" b="1" u="sng" dirty="0">
                <a:hlinkClick r:id="rId2"/>
              </a:rPr>
              <a:t>안양시 평생학습  </a:t>
            </a:r>
            <a:r>
              <a:rPr lang="en-US" altLang="ko-KR" b="1" u="sng" dirty="0">
                <a:hlinkClick r:id="rId2"/>
              </a:rPr>
              <a:t>- </a:t>
            </a:r>
            <a:r>
              <a:rPr lang="ko-KR" altLang="en-US" b="1" u="sng" dirty="0">
                <a:hlinkClick r:id="rId2"/>
              </a:rPr>
              <a:t>안양여성인력개발센터</a:t>
            </a:r>
            <a:r>
              <a:rPr lang="en-US" altLang="ko-KR" b="1" u="sng" dirty="0">
                <a:hlinkClick r:id="rId2"/>
              </a:rPr>
              <a:t>-</a:t>
            </a:r>
            <a:endParaRPr lang="ko-KR" altLang="en-US" b="1" dirty="0"/>
          </a:p>
          <a:p>
            <a:r>
              <a:rPr lang="ko-KR" altLang="en-US" b="1" dirty="0"/>
              <a:t> </a:t>
            </a:r>
          </a:p>
          <a:p>
            <a:r>
              <a:rPr lang="ko-KR" altLang="en-US" b="1" u="sng" dirty="0">
                <a:hlinkClick r:id="rId3"/>
              </a:rPr>
              <a:t>전문독서코치 양성과정 </a:t>
            </a:r>
            <a:r>
              <a:rPr lang="en-US" altLang="ko-KR" b="1" u="sng" dirty="0">
                <a:hlinkClick r:id="rId3"/>
              </a:rPr>
              <a:t>- </a:t>
            </a:r>
            <a:r>
              <a:rPr lang="ko-KR" altLang="en-US" b="1" u="sng" dirty="0" err="1">
                <a:hlinkClick r:id="rId3"/>
              </a:rPr>
              <a:t>교보문고</a:t>
            </a:r>
            <a:r>
              <a:rPr lang="ko-KR" altLang="en-US" b="1" u="sng" dirty="0">
                <a:hlinkClick r:id="rId3"/>
              </a:rPr>
              <a:t> </a:t>
            </a:r>
            <a:r>
              <a:rPr lang="en-US" altLang="ko-KR" b="1" u="sng" dirty="0">
                <a:hlinkClick r:id="rId3"/>
              </a:rPr>
              <a:t>- </a:t>
            </a:r>
            <a:r>
              <a:rPr lang="ko-KR" altLang="en-US" b="1" u="sng" dirty="0">
                <a:hlinkClick r:id="rId3"/>
              </a:rPr>
              <a:t>독</a:t>
            </a:r>
            <a:r>
              <a:rPr lang="en-US" altLang="ko-KR" b="1" u="sng" dirty="0">
                <a:hlinkClick r:id="rId3"/>
              </a:rPr>
              <a:t>/</a:t>
            </a:r>
            <a:r>
              <a:rPr lang="ko-KR" altLang="en-US" b="1" u="sng" dirty="0">
                <a:hlinkClick r:id="rId3"/>
              </a:rPr>
              <a:t>서</a:t>
            </a:r>
            <a:r>
              <a:rPr lang="en-US" altLang="ko-KR" b="1" u="sng" dirty="0">
                <a:hlinkClick r:id="rId3"/>
              </a:rPr>
              <a:t>/</a:t>
            </a:r>
            <a:r>
              <a:rPr lang="ko-KR" altLang="en-US" b="1" u="sng" dirty="0">
                <a:hlinkClick r:id="rId3"/>
              </a:rPr>
              <a:t>코</a:t>
            </a:r>
            <a:r>
              <a:rPr lang="en-US" altLang="ko-KR" b="1" u="sng" dirty="0">
                <a:hlinkClick r:id="rId3"/>
              </a:rPr>
              <a:t>/</a:t>
            </a:r>
            <a:r>
              <a:rPr lang="ko-KR" altLang="en-US" b="1" u="sng" dirty="0">
                <a:hlinkClick r:id="rId3"/>
              </a:rPr>
              <a:t>치</a:t>
            </a:r>
            <a:endParaRPr lang="ko-KR" altLang="en-US" b="1" dirty="0"/>
          </a:p>
          <a:p>
            <a:r>
              <a:rPr lang="ko-KR" altLang="en-US" b="1" dirty="0"/>
              <a:t> </a:t>
            </a:r>
          </a:p>
          <a:p>
            <a:r>
              <a:rPr lang="ko-KR" altLang="en-US" b="1" u="sng" dirty="0">
                <a:hlinkClick r:id="rId4"/>
              </a:rPr>
              <a:t>자기주도학습지도사 강의 커리큘럼 </a:t>
            </a:r>
            <a:r>
              <a:rPr lang="en-US" altLang="ko-KR" b="1" u="sng" dirty="0">
                <a:hlinkClick r:id="rId4"/>
              </a:rPr>
              <a:t>- JOINS </a:t>
            </a:r>
            <a:r>
              <a:rPr lang="ko-KR" altLang="en-US" b="1" u="sng" dirty="0">
                <a:hlinkClick r:id="rId4"/>
              </a:rPr>
              <a:t>교육센터</a:t>
            </a:r>
            <a:endParaRPr lang="ko-KR" altLang="en-US" b="1" dirty="0"/>
          </a:p>
          <a:p>
            <a:r>
              <a:rPr lang="ko-KR" altLang="en-US" b="1" dirty="0"/>
              <a:t> </a:t>
            </a:r>
          </a:p>
          <a:p>
            <a:r>
              <a:rPr lang="ko-KR" altLang="en-US" b="1" u="sng" dirty="0">
                <a:hlinkClick r:id="rId5"/>
              </a:rPr>
              <a:t>인천남부교육청</a:t>
            </a:r>
            <a:r>
              <a:rPr lang="en-US" altLang="ko-KR" b="1" u="sng" dirty="0">
                <a:hlinkClick r:id="rId5"/>
              </a:rPr>
              <a:t>, </a:t>
            </a:r>
            <a:r>
              <a:rPr lang="ko-KR" altLang="en-US" b="1" u="sng" dirty="0">
                <a:hlinkClick r:id="rId5"/>
              </a:rPr>
              <a:t>자기주도적 학습 습관 지도를 학습</a:t>
            </a:r>
            <a:r>
              <a:rPr lang="en-US" altLang="ko-KR" b="1" u="sng" dirty="0">
                <a:hlinkClick r:id="rId5"/>
              </a:rPr>
              <a:t>-</a:t>
            </a:r>
            <a:r>
              <a:rPr lang="ko-KR" altLang="en-US" b="1" u="sng" dirty="0" err="1">
                <a:hlinkClick r:id="rId5"/>
              </a:rPr>
              <a:t>코칭</a:t>
            </a:r>
            <a:r>
              <a:rPr lang="ko-KR" altLang="en-US" b="1" u="sng" dirty="0">
                <a:hlinkClick r:id="rId5"/>
              </a:rPr>
              <a:t> 연수</a:t>
            </a:r>
            <a:endParaRPr lang="ko-KR" altLang="en-US" b="1" dirty="0"/>
          </a:p>
          <a:p>
            <a:r>
              <a:rPr lang="ko-KR" altLang="en-US" b="1" dirty="0"/>
              <a:t> </a:t>
            </a:r>
          </a:p>
          <a:p>
            <a:r>
              <a:rPr lang="ko-KR" altLang="en-US" b="1" u="sng" dirty="0" err="1">
                <a:hlinkClick r:id="rId6"/>
              </a:rPr>
              <a:t>청소년진로코칭지도사</a:t>
            </a:r>
            <a:r>
              <a:rPr lang="ko-KR" altLang="en-US" b="1" u="sng" dirty="0">
                <a:hlinkClick r:id="rId6"/>
              </a:rPr>
              <a:t> 양성과정</a:t>
            </a:r>
            <a:r>
              <a:rPr lang="en-US" altLang="ko-KR" b="1" u="sng" dirty="0">
                <a:hlinkClick r:id="rId6"/>
              </a:rPr>
              <a:t>(</a:t>
            </a:r>
            <a:r>
              <a:rPr lang="ko-KR" altLang="en-US" b="1" u="sng" dirty="0">
                <a:hlinkClick r:id="rId6"/>
              </a:rPr>
              <a:t>기초과정</a:t>
            </a:r>
            <a:r>
              <a:rPr lang="en-US" altLang="ko-KR" b="1" u="sng" dirty="0">
                <a:hlinkClick r:id="rId6"/>
              </a:rPr>
              <a:t>) </a:t>
            </a:r>
          </a:p>
          <a:p>
            <a:endParaRPr lang="ko-KR"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dirty="0" smtClean="0"/>
              <a:t/>
            </a:r>
            <a:br>
              <a:rPr lang="en-US" altLang="ko-KR" sz="2800" dirty="0" smtClean="0"/>
            </a:br>
            <a:r>
              <a:rPr lang="ko-KR" altLang="en-US" sz="2800" b="1" dirty="0" smtClean="0"/>
              <a:t>미국 버클리대학교 성공학습지침서</a:t>
            </a:r>
            <a:r>
              <a:rPr lang="en-US" altLang="ko-KR" sz="2800" b="1" dirty="0" smtClean="0"/>
              <a:t>(+</a:t>
            </a:r>
            <a:r>
              <a:rPr lang="ko-KR" altLang="en-US" sz="2800" b="1" dirty="0" smtClean="0"/>
              <a:t>첨언</a:t>
            </a:r>
            <a:r>
              <a:rPr lang="en-US" altLang="ko-KR" sz="2800" b="1" dirty="0" smtClean="0"/>
              <a:t>) </a:t>
            </a:r>
            <a:br>
              <a:rPr lang="en-US" altLang="ko-KR"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r>
              <a:rPr lang="en-US" altLang="ko-KR" b="1" dirty="0" smtClean="0"/>
              <a:t>6   TIME </a:t>
            </a:r>
            <a:r>
              <a:rPr lang="ko-KR" altLang="en-US" b="1" dirty="0" smtClean="0"/>
              <a:t>시간은 자신이 만들기 나름</a:t>
            </a:r>
            <a:endParaRPr lang="ko-KR" altLang="en-US" dirty="0" smtClean="0"/>
          </a:p>
          <a:p>
            <a:r>
              <a:rPr lang="ko-KR" altLang="en-US" dirty="0" smtClean="0"/>
              <a:t> </a:t>
            </a:r>
            <a:r>
              <a:rPr lang="en-US" altLang="ko-KR" b="1" dirty="0" smtClean="0"/>
              <a:t>When More Study I Want?</a:t>
            </a:r>
            <a:r>
              <a:rPr lang="ko-KR" altLang="en-US" dirty="0" smtClean="0"/>
              <a:t> </a:t>
            </a:r>
          </a:p>
          <a:p>
            <a:r>
              <a:rPr lang="ko-KR" altLang="en-US" b="1" dirty="0" smtClean="0"/>
              <a:t>  매일 </a:t>
            </a:r>
            <a:r>
              <a:rPr lang="en-US" altLang="ko-KR" b="1" dirty="0" smtClean="0"/>
              <a:t>3</a:t>
            </a:r>
            <a:r>
              <a:rPr lang="ko-KR" altLang="en-US" b="1" dirty="0" smtClean="0"/>
              <a:t>시간 자습시간확보필요</a:t>
            </a:r>
            <a:r>
              <a:rPr lang="en-US" altLang="ko-KR" b="1" dirty="0" smtClean="0"/>
              <a:t>&lt;</a:t>
            </a:r>
            <a:r>
              <a:rPr lang="ko-KR" altLang="en-US" b="1" dirty="0" smtClean="0"/>
              <a:t>이병훈</a:t>
            </a:r>
            <a:r>
              <a:rPr lang="en-US" altLang="ko-KR" b="1" dirty="0" smtClean="0"/>
              <a:t>,</a:t>
            </a:r>
            <a:r>
              <a:rPr lang="ko-KR" altLang="en-US" b="1" dirty="0" err="1" smtClean="0"/>
              <a:t>이범</a:t>
            </a:r>
            <a:r>
              <a:rPr lang="ko-KR" altLang="en-US" b="1" dirty="0" smtClean="0"/>
              <a:t> 벤치마킹</a:t>
            </a:r>
            <a:r>
              <a:rPr lang="en-US" altLang="ko-KR" b="1" dirty="0" smtClean="0"/>
              <a:t>&gt;</a:t>
            </a:r>
            <a:endParaRPr lang="ko-KR" altLang="en-US" dirty="0" smtClean="0"/>
          </a:p>
          <a:p>
            <a:r>
              <a:rPr lang="ko-KR" altLang="en-US" b="1" dirty="0" smtClean="0"/>
              <a:t>  율곡 이이 신독</a:t>
            </a:r>
            <a:r>
              <a:rPr lang="en-US" altLang="ko-KR" b="1" dirty="0" smtClean="0"/>
              <a:t>(</a:t>
            </a:r>
            <a:r>
              <a:rPr lang="ko-KR" altLang="en-US" b="1" dirty="0" smtClean="0"/>
              <a:t>愼獨</a:t>
            </a:r>
            <a:r>
              <a:rPr lang="en-US" altLang="ko-KR" b="1" dirty="0" smtClean="0"/>
              <a:t>)</a:t>
            </a:r>
            <a:endParaRPr lang="ko-KR" altLang="en-US" dirty="0" smtClean="0"/>
          </a:p>
          <a:p>
            <a:r>
              <a:rPr lang="ko-KR" altLang="en-US" b="1" dirty="0" smtClean="0"/>
              <a:t>  학교수업 충실  </a:t>
            </a:r>
            <a:r>
              <a:rPr lang="en-US" altLang="ko-KR" b="1" dirty="0" smtClean="0"/>
              <a:t>(</a:t>
            </a:r>
            <a:r>
              <a:rPr lang="ko-KR" altLang="en-US" b="1" dirty="0" smtClean="0"/>
              <a:t>배움</a:t>
            </a:r>
            <a:r>
              <a:rPr lang="en-US" altLang="ko-KR" b="1" dirty="0" smtClean="0"/>
              <a:t>+</a:t>
            </a:r>
            <a:r>
              <a:rPr lang="ko-KR" altLang="en-US" b="1" dirty="0" smtClean="0"/>
              <a:t>익힘</a:t>
            </a:r>
            <a:r>
              <a:rPr lang="en-US" altLang="ko-KR" b="1" dirty="0" smtClean="0"/>
              <a:t>:</a:t>
            </a:r>
            <a:r>
              <a:rPr lang="ko-KR" altLang="en-US" b="1" dirty="0" smtClean="0"/>
              <a:t>숙제</a:t>
            </a:r>
            <a:r>
              <a:rPr lang="en-US" altLang="ko-KR" b="1" dirty="0" smtClean="0"/>
              <a:t>,</a:t>
            </a:r>
            <a:r>
              <a:rPr lang="ko-KR" altLang="en-US" b="1" dirty="0" smtClean="0"/>
              <a:t>자진하여 추가숙제</a:t>
            </a:r>
            <a:r>
              <a:rPr lang="en-US" altLang="ko-KR" b="1" dirty="0" smtClean="0"/>
              <a:t>)</a:t>
            </a:r>
            <a:endParaRPr lang="ko-KR" altLang="en-US" dirty="0" smtClean="0"/>
          </a:p>
          <a:p>
            <a:r>
              <a:rPr lang="ko-KR" altLang="en-US" b="1" dirty="0" smtClean="0"/>
              <a:t>  초등 </a:t>
            </a:r>
            <a:r>
              <a:rPr lang="en-US" altLang="ko-KR" b="1" dirty="0" smtClean="0"/>
              <a:t>2</a:t>
            </a:r>
            <a:r>
              <a:rPr lang="ko-KR" altLang="en-US" b="1" dirty="0" smtClean="0"/>
              <a:t>시간</a:t>
            </a:r>
            <a:r>
              <a:rPr lang="en-US" altLang="ko-KR" b="1" dirty="0" smtClean="0"/>
              <a:t>,</a:t>
            </a:r>
            <a:r>
              <a:rPr lang="ko-KR" altLang="en-US" b="1" dirty="0" smtClean="0"/>
              <a:t>  고등 </a:t>
            </a:r>
            <a:r>
              <a:rPr lang="en-US" altLang="ko-KR" b="1" dirty="0" smtClean="0"/>
              <a:t>3</a:t>
            </a:r>
            <a:r>
              <a:rPr lang="ko-KR" altLang="en-US" b="1" dirty="0" smtClean="0"/>
              <a:t>시간</a:t>
            </a:r>
            <a:r>
              <a:rPr lang="en-US" altLang="ko-KR" b="1" dirty="0" smtClean="0"/>
              <a:t>,</a:t>
            </a:r>
            <a:r>
              <a:rPr lang="ko-KR" altLang="en-US" b="1" dirty="0" smtClean="0"/>
              <a:t>  고등 </a:t>
            </a:r>
            <a:r>
              <a:rPr lang="en-US" altLang="ko-KR" b="1" dirty="0" smtClean="0"/>
              <a:t>3~5*</a:t>
            </a:r>
            <a:r>
              <a:rPr lang="ko-KR" altLang="en-US" b="1" dirty="0" smtClean="0"/>
              <a:t>시간</a:t>
            </a:r>
            <a:endParaRPr lang="ko-KR" altLang="en-US" dirty="0" smtClean="0"/>
          </a:p>
          <a:p>
            <a:r>
              <a:rPr lang="ko-KR" altLang="en-US" b="1" dirty="0" smtClean="0"/>
              <a:t>  </a:t>
            </a:r>
            <a:r>
              <a:rPr lang="en-US" altLang="ko-KR" b="1" dirty="0" smtClean="0"/>
              <a:t>(*</a:t>
            </a:r>
            <a:r>
              <a:rPr lang="ko-KR" altLang="en-US" b="1" dirty="0" smtClean="0"/>
              <a:t>예체능 동기부여체험학습 </a:t>
            </a:r>
            <a:r>
              <a:rPr lang="ko-KR" altLang="en-US" b="1" dirty="0" err="1" smtClean="0"/>
              <a:t>포함시</a:t>
            </a:r>
            <a:r>
              <a:rPr lang="en-US" altLang="ko-KR" b="1" dirty="0" smtClean="0"/>
              <a:t>),</a:t>
            </a:r>
            <a:endParaRPr lang="ko-KR" altLang="en-US" dirty="0" smtClean="0"/>
          </a:p>
          <a:p>
            <a:r>
              <a:rPr lang="ko-KR" altLang="en-US" b="1" dirty="0" smtClean="0"/>
              <a:t>    대학 </a:t>
            </a:r>
            <a:r>
              <a:rPr lang="en-US" altLang="ko-KR" b="1" dirty="0" smtClean="0"/>
              <a:t>7~9</a:t>
            </a:r>
            <a:r>
              <a:rPr lang="ko-KR" altLang="en-US" b="1" dirty="0" smtClean="0"/>
              <a:t>시간</a:t>
            </a:r>
            <a:r>
              <a:rPr lang="en-US" altLang="ko-KR" b="1" dirty="0" smtClean="0"/>
              <a:t>,</a:t>
            </a:r>
            <a:r>
              <a:rPr lang="ko-KR" altLang="en-US" b="1" dirty="0" smtClean="0"/>
              <a:t>  사회생활</a:t>
            </a:r>
            <a:r>
              <a:rPr lang="en-US" altLang="ko-KR" b="1" dirty="0" smtClean="0"/>
              <a:t>+</a:t>
            </a:r>
            <a:r>
              <a:rPr lang="ko-KR" altLang="en-US" b="1" dirty="0" smtClean="0"/>
              <a:t>평생학습 </a:t>
            </a:r>
            <a:r>
              <a:rPr lang="en-US" altLang="ko-KR" b="1" dirty="0" smtClean="0"/>
              <a:t>12</a:t>
            </a:r>
            <a:r>
              <a:rPr lang="ko-KR" altLang="en-US" b="1" dirty="0" smtClean="0"/>
              <a:t>시간</a:t>
            </a:r>
            <a:r>
              <a:rPr lang="en-US" altLang="ko-KR" b="1" dirty="0" smtClean="0"/>
              <a:t>~18</a:t>
            </a:r>
            <a:r>
              <a:rPr lang="ko-KR" altLang="en-US" b="1" dirty="0" smtClean="0"/>
              <a:t>시간</a:t>
            </a:r>
            <a:r>
              <a:rPr lang="ko-KR" altLang="en-US" dirty="0" smtClean="0"/>
              <a:t>  </a:t>
            </a:r>
          </a:p>
          <a:p>
            <a:r>
              <a:rPr lang="ko-KR" altLang="en-US" b="1" dirty="0" smtClean="0"/>
              <a:t>    복습시간이 예습보다 더욱 더 중요</a:t>
            </a:r>
            <a:r>
              <a:rPr lang="ko-KR" altLang="en-US" dirty="0" smtClean="0"/>
              <a:t> </a:t>
            </a:r>
          </a:p>
          <a:p>
            <a:r>
              <a:rPr lang="ko-KR" altLang="en-US" b="1" dirty="0" smtClean="0"/>
              <a:t>    자기 맞춤 </a:t>
            </a:r>
            <a:r>
              <a:rPr lang="ko-KR" altLang="en-US" b="1" dirty="0" err="1" smtClean="0"/>
              <a:t>스프링확장형공부법</a:t>
            </a:r>
            <a:r>
              <a:rPr lang="ko-KR" altLang="en-US" dirty="0" smtClean="0"/>
              <a:t>  </a:t>
            </a:r>
            <a:endParaRPr lang="en-US" altLang="ko-KR" dirty="0" smtClean="0"/>
          </a:p>
          <a:p>
            <a:endParaRPr lang="ko-KR" altLang="en-US" dirty="0" smtClean="0"/>
          </a:p>
          <a:p>
            <a:r>
              <a:rPr lang="ko-KR" altLang="en-US" b="1" dirty="0" smtClean="0"/>
              <a:t>일요일에 </a:t>
            </a:r>
            <a:r>
              <a:rPr lang="ko-KR" altLang="en-US" b="1" dirty="0" err="1" smtClean="0"/>
              <a:t>부페식</a:t>
            </a:r>
            <a:r>
              <a:rPr lang="ko-KR" altLang="en-US" b="1" dirty="0" smtClean="0"/>
              <a:t> </a:t>
            </a:r>
            <a:r>
              <a:rPr lang="en-US" altLang="ko-KR" b="1" dirty="0" smtClean="0"/>
              <a:t>15</a:t>
            </a:r>
            <a:r>
              <a:rPr lang="ko-KR" altLang="en-US" b="1" dirty="0" smtClean="0"/>
              <a:t>시간 집중학습 </a:t>
            </a:r>
            <a:r>
              <a:rPr lang="en-US" altLang="ko-KR" b="1" dirty="0" smtClean="0"/>
              <a:t>(</a:t>
            </a:r>
            <a:r>
              <a:rPr lang="ko-KR" altLang="en-US" b="1" dirty="0" smtClean="0"/>
              <a:t>교육방송 </a:t>
            </a:r>
            <a:r>
              <a:rPr lang="ko-KR" altLang="en-US" b="1" dirty="0" err="1" smtClean="0"/>
              <a:t>다큐프라임</a:t>
            </a:r>
            <a:r>
              <a:rPr lang="ko-KR" altLang="en-US" b="1" dirty="0" smtClean="0"/>
              <a:t>  </a:t>
            </a:r>
            <a:r>
              <a:rPr lang="en-US" altLang="ko-KR" b="1" dirty="0" smtClean="0"/>
              <a:t>2010.11.29.</a:t>
            </a:r>
            <a:r>
              <a:rPr lang="ko-KR" altLang="en-US" b="1" dirty="0" smtClean="0"/>
              <a:t>밤 </a:t>
            </a:r>
            <a:r>
              <a:rPr lang="en-US" altLang="ko-KR" b="1" dirty="0" smtClean="0"/>
              <a:t>9</a:t>
            </a:r>
            <a:r>
              <a:rPr lang="ko-KR" altLang="en-US" b="1" dirty="0" smtClean="0"/>
              <a:t>시 </a:t>
            </a:r>
            <a:r>
              <a:rPr lang="en-US" altLang="ko-KR" b="1" dirty="0" smtClean="0"/>
              <a:t>50</a:t>
            </a:r>
            <a:r>
              <a:rPr lang="ko-KR" altLang="en-US" b="1" dirty="0" smtClean="0"/>
              <a:t>분 </a:t>
            </a:r>
            <a:endParaRPr lang="ko-KR" altLang="en-US" dirty="0" smtClean="0"/>
          </a:p>
          <a:p>
            <a:r>
              <a:rPr lang="ko-KR" altLang="en-US" b="1" dirty="0" smtClean="0"/>
              <a:t>   </a:t>
            </a:r>
            <a:r>
              <a:rPr lang="en-US" altLang="ko-KR" b="1" dirty="0" smtClean="0"/>
              <a:t>&lt;</a:t>
            </a:r>
            <a:r>
              <a:rPr lang="ko-KR" altLang="en-US" b="1" dirty="0" smtClean="0"/>
              <a:t>학교란 무엇인가</a:t>
            </a:r>
            <a:r>
              <a:rPr lang="en-US" altLang="ko-KR" b="1" dirty="0" smtClean="0"/>
              <a:t>? </a:t>
            </a:r>
            <a:r>
              <a:rPr lang="ko-KR" altLang="en-US" b="1" dirty="0" smtClean="0"/>
              <a:t>     </a:t>
            </a:r>
            <a:r>
              <a:rPr lang="en-US" altLang="ko-KR" b="1" dirty="0" smtClean="0"/>
              <a:t>8</a:t>
            </a:r>
            <a:r>
              <a:rPr lang="ko-KR" altLang="en-US" b="1" dirty="0" smtClean="0"/>
              <a:t>부 </a:t>
            </a:r>
            <a:r>
              <a:rPr lang="en-US" altLang="ko-KR" b="1" dirty="0" smtClean="0"/>
              <a:t>0.1%</a:t>
            </a:r>
            <a:r>
              <a:rPr lang="ko-KR" altLang="en-US" b="1" dirty="0" smtClean="0"/>
              <a:t>의 비밀</a:t>
            </a:r>
            <a:r>
              <a:rPr lang="en-US" altLang="ko-KR" b="1" dirty="0" smtClean="0"/>
              <a:t>)</a:t>
            </a:r>
            <a:r>
              <a:rPr lang="ko-KR" altLang="en-US" dirty="0" smtClean="0"/>
              <a:t> </a:t>
            </a:r>
          </a:p>
          <a:p>
            <a:r>
              <a:rPr lang="ko-KR" altLang="en-US" b="1" dirty="0" smtClean="0"/>
              <a:t>작심</a:t>
            </a:r>
            <a:r>
              <a:rPr lang="en-US" altLang="ko-KR" b="1" dirty="0" smtClean="0"/>
              <a:t>3</a:t>
            </a:r>
            <a:r>
              <a:rPr lang="ko-KR" altLang="en-US" b="1" dirty="0" smtClean="0"/>
              <a:t>일</a:t>
            </a:r>
            <a:r>
              <a:rPr lang="en-US" altLang="ko-KR" b="1" dirty="0" smtClean="0"/>
              <a:t>(</a:t>
            </a:r>
            <a:r>
              <a:rPr lang="ko-KR" altLang="en-US" b="1" dirty="0" smtClean="0"/>
              <a:t>미국 </a:t>
            </a:r>
            <a:r>
              <a:rPr lang="en-US" altLang="ko-KR" b="1" dirty="0" smtClean="0"/>
              <a:t>48</a:t>
            </a:r>
            <a:r>
              <a:rPr lang="ko-KR" altLang="en-US" b="1" dirty="0" smtClean="0"/>
              <a:t>시간 후</a:t>
            </a:r>
            <a:r>
              <a:rPr lang="en-US" altLang="ko-KR" b="1" dirty="0" smtClean="0"/>
              <a:t>)×7=?21</a:t>
            </a:r>
            <a:r>
              <a:rPr lang="ko-KR" altLang="en-US" b="1" dirty="0" smtClean="0"/>
              <a:t>일 학습모드</a:t>
            </a:r>
            <a:r>
              <a:rPr lang="en-US" altLang="ko-KR" b="1" dirty="0" smtClean="0"/>
              <a:t>(</a:t>
            </a:r>
            <a:r>
              <a:rPr lang="ko-KR" altLang="en-US" b="1" dirty="0" smtClean="0"/>
              <a:t>정철희</a:t>
            </a:r>
            <a:r>
              <a:rPr lang="en-US" altLang="ko-KR" b="1" dirty="0" smtClean="0"/>
              <a:t>)</a:t>
            </a:r>
            <a:r>
              <a:rPr lang="ko-KR" altLang="en-US" dirty="0" smtClean="0"/>
              <a:t> </a:t>
            </a:r>
            <a:endParaRPr lang="en-US" altLang="ko-KR" dirty="0" smtClean="0"/>
          </a:p>
          <a:p>
            <a:endParaRPr lang="ko-KR" altLang="en-US" dirty="0" smtClean="0"/>
          </a:p>
          <a:p>
            <a:r>
              <a:rPr lang="ko-KR" altLang="en-US" b="1" dirty="0" smtClean="0"/>
              <a:t>공부스트레스관리  </a:t>
            </a:r>
            <a:r>
              <a:rPr lang="en-US" altLang="ko-KR" b="1" dirty="0" smtClean="0"/>
              <a:t>(</a:t>
            </a:r>
            <a:r>
              <a:rPr lang="ko-KR" altLang="en-US" b="1" dirty="0" smtClean="0"/>
              <a:t>민족사관고  새벽 </a:t>
            </a:r>
            <a:r>
              <a:rPr lang="en-US" altLang="ko-KR" b="1" dirty="0" smtClean="0"/>
              <a:t>6</a:t>
            </a:r>
            <a:r>
              <a:rPr lang="ko-KR" altLang="en-US" b="1" dirty="0" smtClean="0"/>
              <a:t>시부터 다음날 새벽 </a:t>
            </a:r>
            <a:r>
              <a:rPr lang="en-US" altLang="ko-KR" b="1" dirty="0" smtClean="0"/>
              <a:t>2</a:t>
            </a:r>
            <a:r>
              <a:rPr lang="ko-KR" altLang="en-US" b="1" dirty="0" smtClean="0"/>
              <a:t>시까지</a:t>
            </a:r>
            <a:r>
              <a:rPr lang="en-US" altLang="ko-KR" b="1" dirty="0" smtClean="0"/>
              <a:t>)</a:t>
            </a:r>
            <a:r>
              <a:rPr lang="ko-KR" altLang="en-US" dirty="0" smtClean="0"/>
              <a:t> </a:t>
            </a:r>
          </a:p>
          <a:p>
            <a:r>
              <a:rPr lang="ko-KR" altLang="en-US" b="1" dirty="0" smtClean="0"/>
              <a:t>좋은 스트레스</a:t>
            </a:r>
            <a:r>
              <a:rPr lang="en-US" altLang="ko-KR" b="1" dirty="0" smtClean="0"/>
              <a:t>&lt;</a:t>
            </a:r>
            <a:r>
              <a:rPr lang="ko-KR" altLang="en-US" b="1" dirty="0" err="1" smtClean="0"/>
              <a:t>유트레스</a:t>
            </a:r>
            <a:r>
              <a:rPr lang="en-US" altLang="ko-KR" b="1" dirty="0" smtClean="0"/>
              <a:t>(</a:t>
            </a:r>
            <a:r>
              <a:rPr lang="ko-KR" altLang="en-US" b="1" dirty="0" smtClean="0"/>
              <a:t>유토피아</a:t>
            </a:r>
            <a:r>
              <a:rPr lang="en-US" altLang="ko-KR" b="1" dirty="0" smtClean="0"/>
              <a:t>)</a:t>
            </a:r>
            <a:r>
              <a:rPr lang="ko-KR" altLang="en-US" dirty="0" smtClean="0"/>
              <a:t> </a:t>
            </a:r>
          </a:p>
          <a:p>
            <a:r>
              <a:rPr lang="ko-KR" altLang="en-US" b="1" dirty="0" smtClean="0"/>
              <a:t>나쁜 스트레스</a:t>
            </a:r>
            <a:r>
              <a:rPr lang="en-US" altLang="ko-KR" b="1" dirty="0" smtClean="0"/>
              <a:t>&lt;</a:t>
            </a:r>
            <a:r>
              <a:rPr lang="ko-KR" altLang="en-US" b="1" dirty="0" err="1" smtClean="0"/>
              <a:t>디스트레스</a:t>
            </a:r>
            <a:r>
              <a:rPr lang="ko-KR" altLang="en-US" b="1" dirty="0" smtClean="0"/>
              <a:t> </a:t>
            </a:r>
          </a:p>
          <a:p>
            <a:endParaRPr lang="en-US" altLang="ko-KR" b="1" dirty="0" smtClean="0"/>
          </a:p>
          <a:p>
            <a:endParaRPr lang="ko-KR"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3200" dirty="0" smtClean="0"/>
              <a:t/>
            </a:r>
            <a:br>
              <a:rPr lang="en-US" altLang="ko-KR" sz="3200" dirty="0" smtClean="0"/>
            </a:br>
            <a:r>
              <a:rPr lang="ko-KR" altLang="en-US" sz="3200" b="1" dirty="0" smtClean="0"/>
              <a:t>홍채 </a:t>
            </a:r>
            <a:r>
              <a:rPr lang="ko-KR" altLang="en-US" sz="3200" b="1" dirty="0" err="1" smtClean="0"/>
              <a:t>매니지멘토링코칭학습법</a:t>
            </a:r>
            <a:r>
              <a:rPr lang="en-US" altLang="ko-KR" sz="3200" b="1" dirty="0" smtClean="0"/>
              <a:t>&lt;</a:t>
            </a:r>
            <a:r>
              <a:rPr lang="ko-KR" altLang="en-US" sz="3200" b="1" dirty="0" smtClean="0"/>
              <a:t>김미라 박사 </a:t>
            </a:r>
            <a:br>
              <a:rPr lang="ko-KR" altLang="en-US" sz="3200" b="1" dirty="0" smtClean="0"/>
            </a:b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ko-KR" altLang="en-US" b="1" dirty="0" smtClean="0"/>
              <a:t>홍채크기 뇌파흐름 연계성 측정</a:t>
            </a:r>
            <a:endParaRPr lang="en-US" altLang="ko-KR" b="1" dirty="0" smtClean="0"/>
          </a:p>
          <a:p>
            <a:endParaRPr lang="ko-KR" altLang="en-US" dirty="0" smtClean="0"/>
          </a:p>
          <a:p>
            <a:r>
              <a:rPr lang="ko-KR" altLang="en-US" b="1" dirty="0" smtClean="0"/>
              <a:t> 시선 흐름 집중학습</a:t>
            </a:r>
            <a:endParaRPr lang="en-US" altLang="ko-KR" b="1" dirty="0" smtClean="0"/>
          </a:p>
          <a:p>
            <a:endParaRPr lang="ko-KR" altLang="en-US" dirty="0" smtClean="0"/>
          </a:p>
          <a:p>
            <a:r>
              <a:rPr lang="ko-KR" altLang="en-US" b="1" dirty="0" smtClean="0"/>
              <a:t> 시선포착 </a:t>
            </a:r>
            <a:r>
              <a:rPr lang="ko-KR" altLang="en-US" b="1" dirty="0" err="1" smtClean="0"/>
              <a:t>스토킹</a:t>
            </a:r>
            <a:endParaRPr lang="en-US" altLang="ko-KR" b="1" dirty="0" smtClean="0"/>
          </a:p>
          <a:p>
            <a:endParaRPr lang="ko-KR" altLang="en-US" dirty="0" smtClean="0"/>
          </a:p>
          <a:p>
            <a:r>
              <a:rPr lang="ko-KR" altLang="en-US" b="1" dirty="0" smtClean="0"/>
              <a:t> 리듬감 있는 </a:t>
            </a:r>
            <a:r>
              <a:rPr lang="ko-KR" altLang="en-US" b="1" dirty="0" err="1" smtClean="0"/>
              <a:t>집중시간대</a:t>
            </a:r>
            <a:r>
              <a:rPr lang="ko-KR" altLang="en-US" b="1" dirty="0" smtClean="0"/>
              <a:t> 확보</a:t>
            </a:r>
            <a:endParaRPr lang="en-US" altLang="ko-KR" b="1" dirty="0" smtClean="0"/>
          </a:p>
          <a:p>
            <a:endParaRPr lang="ko-KR" altLang="en-US" dirty="0" smtClean="0"/>
          </a:p>
          <a:p>
            <a:r>
              <a:rPr lang="ko-KR" altLang="en-US" b="1" dirty="0" smtClean="0"/>
              <a:t> </a:t>
            </a:r>
            <a:r>
              <a:rPr lang="ko-KR" altLang="en-US" b="1" dirty="0" err="1" smtClean="0"/>
              <a:t>시험시</a:t>
            </a:r>
            <a:r>
              <a:rPr lang="ko-KR" altLang="en-US" b="1" dirty="0" smtClean="0"/>
              <a:t> 홍채 크기 측정 </a:t>
            </a:r>
          </a:p>
          <a:p>
            <a:endParaRPr lang="ko-KR"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3200" dirty="0" smtClean="0"/>
              <a:t/>
            </a:r>
            <a:br>
              <a:rPr lang="en-US" altLang="ko-KR" sz="3200" dirty="0" smtClean="0"/>
            </a:br>
            <a:r>
              <a:rPr lang="ko-KR" altLang="en-US" sz="3200" b="1" dirty="0" smtClean="0"/>
              <a:t>홍채 </a:t>
            </a:r>
            <a:r>
              <a:rPr lang="ko-KR" altLang="en-US" sz="3200" b="1" dirty="0" err="1" smtClean="0"/>
              <a:t>매니지멘토링코칭학습법</a:t>
            </a:r>
            <a:r>
              <a:rPr lang="en-US" altLang="ko-KR" sz="3200" b="1" dirty="0" smtClean="0"/>
              <a:t>&lt;</a:t>
            </a:r>
            <a:r>
              <a:rPr lang="ko-KR" altLang="en-US" sz="3200" b="1" dirty="0" smtClean="0"/>
              <a:t>김미라 박사 </a:t>
            </a:r>
            <a:br>
              <a:rPr lang="ko-KR" altLang="en-US" sz="3200" b="1" dirty="0" smtClean="0"/>
            </a:b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ko-KR" altLang="en-US" b="1" dirty="0" smtClean="0"/>
              <a:t>학습독서 오락독서</a:t>
            </a:r>
            <a:r>
              <a:rPr lang="ko-KR" altLang="en-US" dirty="0" smtClean="0"/>
              <a:t> </a:t>
            </a:r>
          </a:p>
          <a:p>
            <a:r>
              <a:rPr lang="ko-KR" altLang="en-US" b="1" dirty="0" smtClean="0"/>
              <a:t>실용독서 감성독서</a:t>
            </a:r>
            <a:endParaRPr lang="ko-KR" altLang="en-US" dirty="0" smtClean="0"/>
          </a:p>
          <a:p>
            <a:r>
              <a:rPr lang="ko-KR" altLang="en-US" dirty="0" smtClean="0"/>
              <a:t>  </a:t>
            </a:r>
          </a:p>
          <a:p>
            <a:r>
              <a:rPr lang="ko-KR" altLang="en-US" b="1" dirty="0" smtClean="0"/>
              <a:t>미국정보경진대회</a:t>
            </a:r>
            <a:endParaRPr lang="ko-KR" altLang="en-US" dirty="0" smtClean="0"/>
          </a:p>
          <a:p>
            <a:r>
              <a:rPr lang="en-US" altLang="ko-KR" b="1" dirty="0" smtClean="0"/>
              <a:t>&lt;</a:t>
            </a:r>
            <a:r>
              <a:rPr lang="ko-KR" altLang="en-US" b="1" dirty="0" smtClean="0"/>
              <a:t>프로그램개발   아니라  해킹대회</a:t>
            </a:r>
            <a:endParaRPr lang="ko-KR" altLang="en-US" dirty="0" smtClean="0"/>
          </a:p>
          <a:p>
            <a:r>
              <a:rPr lang="ko-KR" altLang="en-US" dirty="0" smtClean="0"/>
              <a:t> </a:t>
            </a:r>
          </a:p>
          <a:p>
            <a:r>
              <a:rPr lang="ko-KR" altLang="en-US" b="1" dirty="0" smtClean="0"/>
              <a:t>중학생이 핵폭탄 제조법</a:t>
            </a:r>
            <a:endParaRPr lang="ko-KR" altLang="en-US" dirty="0" smtClean="0"/>
          </a:p>
          <a:p>
            <a:r>
              <a:rPr lang="en-US" altLang="ko-KR" b="1" dirty="0" smtClean="0"/>
              <a:t>30</a:t>
            </a:r>
            <a:r>
              <a:rPr lang="ko-KR" altLang="en-US" b="1" dirty="0" smtClean="0"/>
              <a:t>분내 해킹하여</a:t>
            </a:r>
            <a:r>
              <a:rPr lang="en-US" altLang="ko-KR" b="1" dirty="0" smtClean="0"/>
              <a:t>1</a:t>
            </a:r>
            <a:r>
              <a:rPr lang="ko-KR" altLang="en-US" b="1" dirty="0" smtClean="0"/>
              <a:t>등</a:t>
            </a:r>
            <a:r>
              <a:rPr lang="en-US" altLang="ko-KR" b="1" dirty="0" smtClean="0"/>
              <a:t>!! </a:t>
            </a:r>
          </a:p>
          <a:p>
            <a:endParaRPr lang="ko-KR"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3200" dirty="0" smtClean="0"/>
              <a:t/>
            </a:r>
            <a:br>
              <a:rPr lang="en-US" altLang="ko-KR" sz="3200" dirty="0" smtClean="0"/>
            </a:br>
            <a:r>
              <a:rPr lang="ko-KR" altLang="en-US" sz="3200" b="1" dirty="0" smtClean="0"/>
              <a:t> 홍채 </a:t>
            </a:r>
            <a:r>
              <a:rPr lang="ko-KR" altLang="en-US" sz="3200" b="1" dirty="0" err="1" smtClean="0"/>
              <a:t>매니지멘토링코칭학습법</a:t>
            </a:r>
            <a:r>
              <a:rPr lang="en-US" altLang="ko-KR" sz="3200" b="1" dirty="0" smtClean="0"/>
              <a:t>&lt;</a:t>
            </a:r>
            <a:r>
              <a:rPr lang="ko-KR" altLang="en-US" sz="3200" b="1" dirty="0" smtClean="0"/>
              <a:t>김미라 박사 </a:t>
            </a:r>
            <a:r>
              <a:rPr lang="en-US" altLang="ko-KR" sz="3200" b="1" dirty="0" smtClean="0"/>
              <a:t/>
            </a:r>
            <a:br>
              <a:rPr lang="en-US" altLang="ko-KR" sz="3200" b="1" dirty="0" smtClean="0"/>
            </a:br>
            <a:endParaRPr lang="ko-KR" altLang="en-US" sz="32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ko-KR" altLang="en-US" b="1" dirty="0" smtClean="0"/>
              <a:t>빈부격차 </a:t>
            </a:r>
            <a:r>
              <a:rPr lang="en-US" altLang="ko-KR" b="1" dirty="0" smtClean="0"/>
              <a:t>370</a:t>
            </a:r>
            <a:r>
              <a:rPr lang="ko-KR" altLang="en-US" b="1" dirty="0" smtClean="0"/>
              <a:t>배</a:t>
            </a:r>
            <a:endParaRPr lang="ko-KR" altLang="en-US" dirty="0" smtClean="0"/>
          </a:p>
          <a:p>
            <a:r>
              <a:rPr lang="ko-KR" altLang="en-US" b="1" dirty="0" smtClean="0"/>
              <a:t>   세계의 </a:t>
            </a:r>
            <a:r>
              <a:rPr lang="en-US" altLang="ko-KR" b="1" dirty="0" smtClean="0"/>
              <a:t>20%</a:t>
            </a:r>
            <a:r>
              <a:rPr lang="ko-KR" altLang="en-US" b="1" dirty="0" smtClean="0"/>
              <a:t>가진 </a:t>
            </a:r>
            <a:r>
              <a:rPr lang="en-US" altLang="ko-KR" b="1" dirty="0" smtClean="0"/>
              <a:t>0.</a:t>
            </a:r>
            <a:r>
              <a:rPr lang="ko-KR" altLang="en-US" b="1" dirty="0" smtClean="0"/>
              <a:t>몇</a:t>
            </a:r>
            <a:r>
              <a:rPr lang="en-US" altLang="ko-KR" b="1" dirty="0" smtClean="0"/>
              <a:t>%</a:t>
            </a:r>
            <a:endParaRPr lang="ko-KR" altLang="en-US" dirty="0" smtClean="0"/>
          </a:p>
          <a:p>
            <a:r>
              <a:rPr lang="ko-KR" altLang="en-US" b="1" dirty="0" smtClean="0"/>
              <a:t>빌 </a:t>
            </a:r>
            <a:r>
              <a:rPr lang="ko-KR" altLang="en-US" b="1" dirty="0" err="1" smtClean="0"/>
              <a:t>게이츠</a:t>
            </a:r>
            <a:r>
              <a:rPr lang="ko-KR" altLang="en-US" b="1" dirty="0" smtClean="0"/>
              <a:t> </a:t>
            </a:r>
            <a:r>
              <a:rPr lang="en-US" altLang="ko-KR" b="1" dirty="0" smtClean="0"/>
              <a:t>3D</a:t>
            </a:r>
            <a:r>
              <a:rPr lang="ko-KR" altLang="en-US" b="1" dirty="0" smtClean="0"/>
              <a:t>입체수족관</a:t>
            </a:r>
            <a:endParaRPr lang="ko-KR" altLang="en-US" dirty="0" smtClean="0"/>
          </a:p>
          <a:p>
            <a:r>
              <a:rPr lang="ko-KR" altLang="en-US" b="1" dirty="0" smtClean="0"/>
              <a:t>   가정환경조사 </a:t>
            </a:r>
            <a:r>
              <a:rPr lang="en-US" altLang="ko-KR" b="1" dirty="0" smtClean="0"/>
              <a:t>5</a:t>
            </a:r>
            <a:r>
              <a:rPr lang="ko-KR" altLang="en-US" b="1" dirty="0" err="1" smtClean="0"/>
              <a:t>대품목</a:t>
            </a:r>
            <a:r>
              <a:rPr lang="ko-KR" altLang="en-US" b="1" dirty="0" smtClean="0"/>
              <a:t> </a:t>
            </a:r>
            <a:endParaRPr lang="en-US" altLang="ko-KR" b="1" dirty="0" smtClean="0"/>
          </a:p>
          <a:p>
            <a:endParaRPr lang="ko-KR" altLang="en-US" b="1" dirty="0" smtClean="0"/>
          </a:p>
          <a:p>
            <a:r>
              <a:rPr lang="en-US" altLang="ko-KR" b="1" dirty="0" smtClean="0"/>
              <a:t>4</a:t>
            </a:r>
            <a:r>
              <a:rPr lang="ko-KR" altLang="en-US" b="1" dirty="0" smtClean="0"/>
              <a:t>억이나 본 해리포터 대리만족</a:t>
            </a:r>
            <a:endParaRPr lang="ko-KR" altLang="en-US" dirty="0" smtClean="0"/>
          </a:p>
          <a:p>
            <a:r>
              <a:rPr lang="en-US" altLang="ko-KR" b="1" dirty="0" smtClean="0"/>
              <a:t>  21</a:t>
            </a:r>
            <a:r>
              <a:rPr lang="ko-KR" altLang="en-US" b="1" dirty="0" smtClean="0"/>
              <a:t>세기 신데렐라</a:t>
            </a:r>
            <a:r>
              <a:rPr lang="ko-KR" altLang="en-US" dirty="0" smtClean="0"/>
              <a:t> </a:t>
            </a:r>
          </a:p>
          <a:p>
            <a:r>
              <a:rPr lang="en-US" altLang="ko-KR" b="1" dirty="0" smtClean="0"/>
              <a:t>21</a:t>
            </a:r>
            <a:r>
              <a:rPr lang="ko-KR" altLang="en-US" b="1" dirty="0" smtClean="0"/>
              <a:t>세기 화의시대</a:t>
            </a:r>
            <a:r>
              <a:rPr lang="ko-KR" altLang="en-US" dirty="0" smtClean="0"/>
              <a:t> </a:t>
            </a:r>
          </a:p>
          <a:p>
            <a:r>
              <a:rPr lang="ko-KR" altLang="en-US" b="1" dirty="0" smtClean="0"/>
              <a:t>  시행착오 </a:t>
            </a:r>
          </a:p>
          <a:p>
            <a:endParaRPr lang="ko-KR" alt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b="1" dirty="0" smtClean="0"/>
              <a:t>홍채 </a:t>
            </a:r>
            <a:r>
              <a:rPr lang="ko-KR" altLang="en-US" sz="2800" b="1" dirty="0" err="1" smtClean="0"/>
              <a:t>매니지멘토링코칭학습법</a:t>
            </a:r>
            <a:r>
              <a:rPr lang="en-US" altLang="ko-KR" sz="2800" b="1" dirty="0" smtClean="0"/>
              <a:t>&lt;</a:t>
            </a:r>
            <a:r>
              <a:rPr lang="ko-KR" altLang="en-US" sz="2800" b="1" dirty="0" smtClean="0"/>
              <a:t>김미라 박사</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en-US" altLang="ko-KR" b="1" dirty="0" smtClean="0"/>
              <a:t>IT</a:t>
            </a:r>
            <a:endParaRPr lang="ko-KR" altLang="en-US" dirty="0" smtClean="0"/>
          </a:p>
          <a:p>
            <a:r>
              <a:rPr lang="en-US" altLang="ko-KR" b="1" dirty="0" smtClean="0"/>
              <a:t>BT</a:t>
            </a:r>
            <a:endParaRPr lang="ko-KR" altLang="en-US" dirty="0" smtClean="0"/>
          </a:p>
          <a:p>
            <a:r>
              <a:rPr lang="en-US" altLang="ko-KR" b="1" dirty="0" smtClean="0"/>
              <a:t>NT</a:t>
            </a:r>
            <a:endParaRPr lang="ko-KR" altLang="en-US" dirty="0" smtClean="0"/>
          </a:p>
          <a:p>
            <a:r>
              <a:rPr lang="en-US" altLang="ko-KR" b="1" dirty="0" smtClean="0"/>
              <a:t>CT(</a:t>
            </a:r>
            <a:r>
              <a:rPr lang="ko-KR" altLang="en-US" b="1" dirty="0" smtClean="0"/>
              <a:t>인지과학시술</a:t>
            </a:r>
            <a:r>
              <a:rPr lang="en-US" altLang="ko-KR" b="1" dirty="0" smtClean="0"/>
              <a:t>)</a:t>
            </a:r>
            <a:endParaRPr lang="ko-KR" altLang="en-US" dirty="0" smtClean="0"/>
          </a:p>
          <a:p>
            <a:r>
              <a:rPr lang="en-US" altLang="ko-KR" b="1" dirty="0" err="1" smtClean="0"/>
              <a:t>Cogno</a:t>
            </a:r>
            <a:r>
              <a:rPr lang="ko-KR" altLang="en-US" b="1" dirty="0" smtClean="0"/>
              <a:t>시대 </a:t>
            </a:r>
          </a:p>
          <a:p>
            <a:endParaRPr lang="en-US" altLang="ko-KR" dirty="0" smtClean="0"/>
          </a:p>
          <a:p>
            <a:r>
              <a:rPr lang="en-US" altLang="ko-KR" b="1" dirty="0" smtClean="0"/>
              <a:t>IQ</a:t>
            </a:r>
            <a:endParaRPr lang="ko-KR" altLang="en-US" dirty="0" smtClean="0"/>
          </a:p>
          <a:p>
            <a:r>
              <a:rPr lang="en-US" altLang="ko-KR" b="1" dirty="0" smtClean="0"/>
              <a:t>EQ&lt;</a:t>
            </a:r>
            <a:r>
              <a:rPr lang="ko-KR" altLang="en-US" b="1" dirty="0" smtClean="0"/>
              <a:t>시</a:t>
            </a:r>
            <a:r>
              <a:rPr lang="en-US" altLang="ko-KR" b="1" dirty="0" smtClean="0"/>
              <a:t>,</a:t>
            </a:r>
            <a:r>
              <a:rPr lang="ko-KR" altLang="en-US" b="1" dirty="0" smtClean="0"/>
              <a:t>동시</a:t>
            </a:r>
            <a:r>
              <a:rPr lang="ko-KR" altLang="en-US" dirty="0" smtClean="0"/>
              <a:t> </a:t>
            </a:r>
          </a:p>
          <a:p>
            <a:r>
              <a:rPr lang="en-US" altLang="ko-KR" b="1" dirty="0" smtClean="0"/>
              <a:t>SQ&lt;</a:t>
            </a:r>
            <a:r>
              <a:rPr lang="ko-KR" altLang="en-US" b="1" dirty="0" err="1" smtClean="0"/>
              <a:t>영성지수</a:t>
            </a:r>
            <a:r>
              <a:rPr lang="en-US" altLang="ko-KR" b="1" dirty="0" smtClean="0"/>
              <a:t>&gt; </a:t>
            </a:r>
          </a:p>
          <a:p>
            <a:endParaRPr lang="ko-KR" alt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dirty="0" smtClean="0"/>
              <a:t/>
            </a:r>
            <a:br>
              <a:rPr lang="en-US" altLang="ko-KR" sz="2800" dirty="0" smtClean="0"/>
            </a:br>
            <a:r>
              <a:rPr lang="ko-KR" altLang="en-US" sz="2800" b="1" dirty="0" smtClean="0"/>
              <a:t> 홍채 </a:t>
            </a:r>
            <a:r>
              <a:rPr lang="ko-KR" altLang="en-US" sz="2800" b="1" dirty="0" err="1" smtClean="0"/>
              <a:t>매니지멘토링코칭학습법</a:t>
            </a:r>
            <a:r>
              <a:rPr lang="en-US" altLang="ko-KR" sz="2800" b="1" dirty="0" smtClean="0"/>
              <a:t>&lt;</a:t>
            </a:r>
            <a:r>
              <a:rPr lang="ko-KR" altLang="en-US" sz="2800" b="1" dirty="0" smtClean="0"/>
              <a:t>김미라 박사 </a:t>
            </a:r>
            <a:r>
              <a:rPr lang="en-US" altLang="ko-KR" sz="2800" b="1" dirty="0" smtClean="0"/>
              <a:t/>
            </a:r>
            <a:br>
              <a:rPr lang="en-US" altLang="ko-KR"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en-US" altLang="ko-KR" b="1" dirty="0" smtClean="0"/>
              <a:t>20</a:t>
            </a:r>
            <a:r>
              <a:rPr lang="ko-KR" altLang="en-US" b="1" dirty="0" smtClean="0"/>
              <a:t>세기</a:t>
            </a:r>
            <a:endParaRPr lang="ko-KR" altLang="en-US" dirty="0" smtClean="0"/>
          </a:p>
          <a:p>
            <a:r>
              <a:rPr lang="ko-KR" altLang="en-US" dirty="0" smtClean="0"/>
              <a:t>  </a:t>
            </a:r>
            <a:r>
              <a:rPr lang="ko-KR" altLang="en-US" b="1" dirty="0" smtClean="0"/>
              <a:t>개미 시계  성실</a:t>
            </a:r>
            <a:r>
              <a:rPr lang="ko-KR" altLang="en-US" dirty="0" smtClean="0"/>
              <a:t> </a:t>
            </a:r>
          </a:p>
          <a:p>
            <a:r>
              <a:rPr lang="ko-KR" altLang="en-US" b="1" dirty="0" smtClean="0"/>
              <a:t>  자립형인간</a:t>
            </a:r>
            <a:r>
              <a:rPr lang="ko-KR" altLang="en-US" dirty="0" smtClean="0"/>
              <a:t> </a:t>
            </a:r>
          </a:p>
          <a:p>
            <a:r>
              <a:rPr lang="ko-KR" altLang="en-US" b="1" dirty="0" smtClean="0"/>
              <a:t>  부모 의도 </a:t>
            </a:r>
          </a:p>
          <a:p>
            <a:endParaRPr lang="en-US" altLang="ko-KR" dirty="0" smtClean="0"/>
          </a:p>
          <a:p>
            <a:r>
              <a:rPr lang="en-US" altLang="ko-KR" b="1" dirty="0" smtClean="0"/>
              <a:t>21</a:t>
            </a:r>
            <a:r>
              <a:rPr lang="ko-KR" altLang="en-US" b="1" dirty="0" smtClean="0"/>
              <a:t>세기  거미 </a:t>
            </a:r>
            <a:r>
              <a:rPr lang="ko-KR" altLang="en-US" b="1" dirty="0" err="1" smtClean="0"/>
              <a:t>웹형</a:t>
            </a:r>
            <a:r>
              <a:rPr lang="ko-KR" altLang="en-US" dirty="0" smtClean="0"/>
              <a:t> </a:t>
            </a:r>
          </a:p>
          <a:p>
            <a:r>
              <a:rPr lang="ko-KR" altLang="en-US" b="1" dirty="0" smtClean="0"/>
              <a:t>  나침반</a:t>
            </a:r>
            <a:r>
              <a:rPr lang="en-US" altLang="ko-KR" b="1" dirty="0" smtClean="0"/>
              <a:t>(+</a:t>
            </a:r>
            <a:r>
              <a:rPr lang="ko-KR" altLang="en-US" b="1" dirty="0" smtClean="0"/>
              <a:t>나아갈 방향</a:t>
            </a:r>
            <a:r>
              <a:rPr lang="en-US" altLang="ko-KR" b="1" dirty="0" smtClean="0"/>
              <a:t>)</a:t>
            </a:r>
            <a:r>
              <a:rPr lang="ko-KR" altLang="en-US" dirty="0" smtClean="0"/>
              <a:t> </a:t>
            </a:r>
          </a:p>
          <a:p>
            <a:r>
              <a:rPr lang="ko-KR" altLang="en-US" b="1" dirty="0" smtClean="0"/>
              <a:t>  자기 스스로 찾아 나서기</a:t>
            </a:r>
            <a:r>
              <a:rPr lang="ko-KR" altLang="en-US" dirty="0" smtClean="0"/>
              <a:t> </a:t>
            </a:r>
          </a:p>
          <a:p>
            <a:r>
              <a:rPr lang="ko-KR" altLang="en-US" b="1" dirty="0" smtClean="0"/>
              <a:t>  자아 </a:t>
            </a:r>
            <a:r>
              <a:rPr lang="ko-KR" altLang="en-US" b="1" dirty="0" err="1" smtClean="0"/>
              <a:t>성립형</a:t>
            </a:r>
            <a:r>
              <a:rPr lang="ko-KR" altLang="en-US" b="1" dirty="0" smtClean="0"/>
              <a:t> 인재 </a:t>
            </a:r>
          </a:p>
          <a:p>
            <a:endParaRPr lang="ko-KR"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b="1" dirty="0" smtClean="0"/>
              <a:t>홍채 </a:t>
            </a:r>
            <a:r>
              <a:rPr lang="ko-KR" altLang="en-US" sz="2800" b="1" dirty="0" err="1" smtClean="0"/>
              <a:t>매니지멘토링코칭학습법</a:t>
            </a:r>
            <a:r>
              <a:rPr lang="en-US" altLang="ko-KR" sz="2800" b="1" dirty="0" smtClean="0"/>
              <a:t>&lt;</a:t>
            </a:r>
            <a:r>
              <a:rPr lang="ko-KR" altLang="en-US" sz="2800" b="1" dirty="0" smtClean="0"/>
              <a:t>김미라 박사</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altLang="ko-KR" b="1" dirty="0" smtClean="0"/>
              <a:t>1</a:t>
            </a:r>
            <a:r>
              <a:rPr lang="ko-KR" altLang="en-US" b="1" dirty="0" smtClean="0"/>
              <a:t>년 논문 </a:t>
            </a:r>
            <a:r>
              <a:rPr lang="en-US" altLang="ko-KR" b="1" dirty="0" smtClean="0"/>
              <a:t>200</a:t>
            </a:r>
            <a:r>
              <a:rPr lang="ko-KR" altLang="en-US" b="1" dirty="0" smtClean="0"/>
              <a:t>만 편시대</a:t>
            </a:r>
            <a:endParaRPr lang="ko-KR" altLang="en-US" dirty="0" smtClean="0"/>
          </a:p>
          <a:p>
            <a:r>
              <a:rPr lang="ko-KR" altLang="en-US" dirty="0" smtClean="0"/>
              <a:t>  </a:t>
            </a:r>
            <a:endParaRPr lang="en-US" altLang="ko-KR" dirty="0" smtClean="0"/>
          </a:p>
          <a:p>
            <a:r>
              <a:rPr lang="ko-KR" altLang="en-US" b="1" dirty="0" smtClean="0"/>
              <a:t>정보습득가공혁명 </a:t>
            </a:r>
          </a:p>
          <a:p>
            <a:endParaRPr lang="en-US" altLang="ko-KR" dirty="0" smtClean="0"/>
          </a:p>
          <a:p>
            <a:r>
              <a:rPr lang="en-US" altLang="ko-KR" b="1" dirty="0" smtClean="0"/>
              <a:t>3 □ 7 </a:t>
            </a:r>
            <a:endParaRPr lang="ko-KR" altLang="en-US" dirty="0" smtClean="0"/>
          </a:p>
          <a:p>
            <a:r>
              <a:rPr lang="en-US" altLang="ko-KR" b="1" dirty="0" smtClean="0"/>
              <a:t>+ 6 □ 3 </a:t>
            </a:r>
            <a:r>
              <a:rPr lang="ko-KR" altLang="en-US" dirty="0" smtClean="0"/>
              <a:t> </a:t>
            </a:r>
          </a:p>
          <a:p>
            <a:r>
              <a:rPr lang="en-US" altLang="ko-KR" b="1" dirty="0" smtClean="0"/>
              <a:t>= 10  </a:t>
            </a:r>
          </a:p>
          <a:p>
            <a:endParaRPr lang="ko-KR" altLang="en-US" dirty="0" smtClean="0"/>
          </a:p>
          <a:p>
            <a:endParaRPr lang="ko-KR"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b="1" dirty="0" smtClean="0"/>
              <a:t>홍채 </a:t>
            </a:r>
            <a:r>
              <a:rPr lang="ko-KR" altLang="en-US" sz="2800" b="1" dirty="0" err="1" smtClean="0"/>
              <a:t>매니지멘토링코칭학습법</a:t>
            </a:r>
            <a:r>
              <a:rPr lang="en-US" altLang="ko-KR" sz="2800" b="1" dirty="0" smtClean="0"/>
              <a:t>&lt;</a:t>
            </a:r>
            <a:r>
              <a:rPr lang="ko-KR" altLang="en-US" sz="2800" b="1" dirty="0" smtClean="0"/>
              <a:t>김미라 박사</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ko-KR" altLang="en-US" b="1" dirty="0" smtClean="0"/>
              <a:t>화</a:t>
            </a:r>
            <a:r>
              <a:rPr lang="en-US" altLang="ko-KR" b="1" dirty="0" smtClean="0"/>
              <a:t>&lt;</a:t>
            </a:r>
            <a:r>
              <a:rPr lang="ko-KR" altLang="en-US" b="1" dirty="0" smtClean="0"/>
              <a:t>화의 시대</a:t>
            </a:r>
            <a:endParaRPr lang="ko-KR" altLang="en-US" dirty="0" smtClean="0"/>
          </a:p>
          <a:p>
            <a:r>
              <a:rPr lang="ko-KR" altLang="en-US" b="1" dirty="0" smtClean="0"/>
              <a:t>    나 우울  너 폭력 </a:t>
            </a:r>
            <a:endParaRPr lang="en-US" altLang="ko-KR" b="1" dirty="0" smtClean="0"/>
          </a:p>
          <a:p>
            <a:endParaRPr lang="en-US" altLang="ko-KR" b="1" dirty="0" smtClean="0"/>
          </a:p>
          <a:p>
            <a:r>
              <a:rPr lang="ko-KR" altLang="en-US" b="1" dirty="0" smtClean="0"/>
              <a:t>수학</a:t>
            </a:r>
            <a:r>
              <a:rPr lang="en-US" altLang="ko-KR" b="1" dirty="0" smtClean="0"/>
              <a:t>98</a:t>
            </a:r>
            <a:r>
              <a:rPr lang="ko-KR" altLang="en-US" b="1" dirty="0" smtClean="0"/>
              <a:t>점 받아도 전교 </a:t>
            </a:r>
            <a:r>
              <a:rPr lang="en-US" altLang="ko-KR" b="1" dirty="0" smtClean="0"/>
              <a:t>87</a:t>
            </a:r>
            <a:r>
              <a:rPr lang="ko-KR" altLang="en-US" b="1" dirty="0" smtClean="0"/>
              <a:t>등 하는 세상</a:t>
            </a:r>
            <a:r>
              <a:rPr lang="en-US" altLang="ko-KR" b="1" dirty="0" smtClean="0"/>
              <a:t>!! </a:t>
            </a:r>
          </a:p>
          <a:p>
            <a:endParaRPr lang="en-US" altLang="ko-KR" dirty="0" smtClean="0"/>
          </a:p>
          <a:p>
            <a:r>
              <a:rPr lang="en-US" altLang="ko-KR" b="1" dirty="0" smtClean="0"/>
              <a:t>15000</a:t>
            </a:r>
            <a:r>
              <a:rPr lang="ko-KR" altLang="en-US" b="1" dirty="0" smtClean="0"/>
              <a:t>개 직업 중</a:t>
            </a:r>
            <a:r>
              <a:rPr lang="en-US" altLang="ko-KR" b="1" dirty="0" smtClean="0"/>
              <a:t>&lt;</a:t>
            </a:r>
            <a:r>
              <a:rPr lang="ko-KR" altLang="en-US" b="1" dirty="0" err="1" smtClean="0"/>
              <a:t>컴</a:t>
            </a:r>
            <a:r>
              <a:rPr lang="en-US" altLang="ko-KR" b="1" dirty="0" smtClean="0"/>
              <a:t>100</a:t>
            </a:r>
            <a:r>
              <a:rPr lang="ko-KR" altLang="en-US" b="1" dirty="0" err="1" smtClean="0"/>
              <a:t>여개</a:t>
            </a:r>
            <a:r>
              <a:rPr lang="ko-KR" altLang="en-US" b="1" dirty="0" smtClean="0"/>
              <a:t> </a:t>
            </a:r>
          </a:p>
          <a:p>
            <a:r>
              <a:rPr lang="ko-KR" altLang="en-US" b="1" dirty="0" smtClean="0"/>
              <a:t>  </a:t>
            </a:r>
            <a:r>
              <a:rPr lang="ko-KR" altLang="en-US" b="1" dirty="0" err="1" smtClean="0"/>
              <a:t>네이버</a:t>
            </a:r>
            <a:r>
              <a:rPr lang="ko-KR" altLang="en-US" b="1" dirty="0" smtClean="0"/>
              <a:t> 지식인 </a:t>
            </a:r>
          </a:p>
          <a:p>
            <a:r>
              <a:rPr lang="ko-KR" altLang="en-US" b="1" dirty="0" smtClean="0"/>
              <a:t>  가르치는가</a:t>
            </a:r>
            <a:r>
              <a:rPr lang="en-US" altLang="ko-KR" b="1" dirty="0" smtClean="0"/>
              <a:t>? </a:t>
            </a:r>
            <a:r>
              <a:rPr lang="ko-KR" altLang="en-US" b="1" dirty="0" smtClean="0"/>
              <a:t>스스로 알고 깨닫게 하는가</a:t>
            </a:r>
            <a:r>
              <a:rPr lang="en-US" altLang="ko-KR" b="1" dirty="0" smtClean="0"/>
              <a:t>? </a:t>
            </a:r>
          </a:p>
          <a:p>
            <a:endParaRPr lang="ko-KR" alt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8596" y="285728"/>
            <a:ext cx="8229600" cy="11430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b="1" dirty="0" smtClean="0"/>
              <a:t/>
            </a:r>
            <a:br>
              <a:rPr lang="en-US" altLang="ko-KR" sz="2800" b="1" dirty="0" smtClean="0"/>
            </a:br>
            <a:r>
              <a:rPr lang="ko-KR" altLang="en-US" sz="2800" b="1" dirty="0" smtClean="0"/>
              <a:t>이민희 심리학 박사 </a:t>
            </a:r>
            <a:r>
              <a:rPr lang="en-US" altLang="ko-KR" sz="2800" b="1" dirty="0" smtClean="0"/>
              <a:t>&lt;</a:t>
            </a:r>
            <a:r>
              <a:rPr lang="ko-KR" altLang="en-US" sz="2800" b="1" dirty="0" err="1" smtClean="0"/>
              <a:t>게슈탈트</a:t>
            </a:r>
            <a:r>
              <a:rPr lang="ko-KR" altLang="en-US" sz="2800" b="1" dirty="0" smtClean="0"/>
              <a:t> 심리 치료 전문가 </a:t>
            </a:r>
            <a:br>
              <a:rPr lang="ko-KR" altLang="en-US"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en-US" altLang="ko-KR" dirty="0" smtClean="0">
                <a:hlinkClick r:id="rId2"/>
              </a:rPr>
              <a:t>YES24 - [</a:t>
            </a:r>
            <a:r>
              <a:rPr lang="ko-KR" altLang="en-US" dirty="0" smtClean="0">
                <a:hlinkClick r:id="rId2"/>
              </a:rPr>
              <a:t>국내도서</a:t>
            </a:r>
            <a:r>
              <a:rPr lang="en-US" altLang="ko-KR" dirty="0" smtClean="0">
                <a:hlinkClick r:id="rId2"/>
              </a:rPr>
              <a:t>]</a:t>
            </a:r>
            <a:r>
              <a:rPr lang="ko-KR" altLang="en-US" dirty="0" smtClean="0">
                <a:hlinkClick r:id="rId2"/>
              </a:rPr>
              <a:t>애착이론과 심리치료</a:t>
            </a:r>
            <a:r>
              <a:rPr lang="ko-KR" altLang="en-US" dirty="0" smtClean="0"/>
              <a:t> </a:t>
            </a:r>
          </a:p>
          <a:p>
            <a:r>
              <a:rPr lang="ko-KR" altLang="en-US" dirty="0" smtClean="0"/>
              <a:t> </a:t>
            </a:r>
          </a:p>
          <a:p>
            <a:r>
              <a:rPr lang="ko-KR" altLang="en-US" dirty="0" smtClean="0">
                <a:hlinkClick r:id="rId3"/>
              </a:rPr>
              <a:t>학생생활상담센터</a:t>
            </a:r>
            <a:r>
              <a:rPr lang="ko-KR" altLang="en-US" dirty="0" smtClean="0"/>
              <a:t> </a:t>
            </a:r>
          </a:p>
          <a:p>
            <a:r>
              <a:rPr lang="ko-KR" altLang="en-US" dirty="0" smtClean="0"/>
              <a:t> </a:t>
            </a:r>
          </a:p>
          <a:p>
            <a:r>
              <a:rPr lang="ko-KR" altLang="en-US" dirty="0" smtClean="0">
                <a:hlinkClick r:id="rId4"/>
              </a:rPr>
              <a:t>임상</a:t>
            </a:r>
            <a:r>
              <a:rPr lang="ko-KR" altLang="en-US" b="1" dirty="0" smtClean="0">
                <a:hlinkClick r:id="rId4"/>
              </a:rPr>
              <a:t>심리학</a:t>
            </a:r>
            <a:r>
              <a:rPr lang="ko-KR" altLang="en-US" dirty="0" smtClean="0">
                <a:hlinkClick r:id="rId4"/>
              </a:rPr>
              <a:t> </a:t>
            </a:r>
            <a:r>
              <a:rPr lang="en-US" altLang="ko-KR" dirty="0" smtClean="0">
                <a:hlinkClick r:id="rId4"/>
              </a:rPr>
              <a:t>[http://home.freechal.com/ClinicalPsychology]</a:t>
            </a:r>
            <a:r>
              <a:rPr lang="ko-KR" altLang="en-US" dirty="0" smtClean="0"/>
              <a:t> </a:t>
            </a:r>
          </a:p>
          <a:p>
            <a:r>
              <a:rPr lang="ko-KR" altLang="en-US" dirty="0" smtClean="0"/>
              <a:t> </a:t>
            </a:r>
          </a:p>
          <a:p>
            <a:r>
              <a:rPr lang="ko-KR" altLang="en-US" dirty="0" smtClean="0">
                <a:hlinkClick r:id="rId5"/>
              </a:rPr>
              <a:t>발달심리 </a:t>
            </a:r>
            <a:r>
              <a:rPr lang="en-US" altLang="ko-KR" dirty="0" smtClean="0">
                <a:hlinkClick r:id="rId5"/>
              </a:rPr>
              <a:t>– </a:t>
            </a:r>
            <a:r>
              <a:rPr lang="ko-KR" altLang="en-US" dirty="0" err="1" smtClean="0">
                <a:hlinkClick r:id="rId5"/>
              </a:rPr>
              <a:t>광명시평생학습원</a:t>
            </a:r>
            <a:r>
              <a:rPr lang="ko-KR" altLang="en-US" dirty="0" smtClean="0">
                <a:hlinkClick r:id="rId5"/>
              </a:rPr>
              <a:t> </a:t>
            </a:r>
            <a:r>
              <a:rPr lang="ko-KR" altLang="en-US" dirty="0" smtClean="0"/>
              <a:t> </a:t>
            </a:r>
          </a:p>
          <a:p>
            <a:r>
              <a:rPr lang="ko-KR" altLang="en-US" dirty="0" smtClean="0"/>
              <a:t> </a:t>
            </a:r>
          </a:p>
          <a:p>
            <a:r>
              <a:rPr lang="en-US" altLang="ko-KR" dirty="0" smtClean="0"/>
              <a:t>[PDF]  </a:t>
            </a:r>
            <a:r>
              <a:rPr lang="ko-KR" altLang="en-US" dirty="0" smtClean="0">
                <a:hlinkClick r:id="rId6"/>
              </a:rPr>
              <a:t>청소년용 학습동기척도의 개발 및 타당화</a:t>
            </a:r>
            <a:r>
              <a:rPr lang="ko-KR" altLang="en-US" dirty="0" smtClean="0"/>
              <a:t>  </a:t>
            </a:r>
          </a:p>
          <a:p>
            <a:endParaRPr lang="ko-KR"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b="1" dirty="0" smtClean="0"/>
              <a:t/>
            </a:r>
            <a:br>
              <a:rPr lang="en-US" altLang="ko-KR" sz="2800" b="1" dirty="0" smtClean="0"/>
            </a:br>
            <a:r>
              <a:rPr lang="ko-KR" altLang="en-US" sz="2800" b="1" dirty="0" smtClean="0"/>
              <a:t>이민희 심리학 박사 </a:t>
            </a:r>
            <a:r>
              <a:rPr lang="en-US" altLang="ko-KR" sz="2800" b="1" dirty="0" smtClean="0"/>
              <a:t>&lt;</a:t>
            </a:r>
            <a:r>
              <a:rPr lang="ko-KR" altLang="en-US" sz="2800" b="1" dirty="0" err="1" smtClean="0"/>
              <a:t>게슈탈트</a:t>
            </a:r>
            <a:r>
              <a:rPr lang="ko-KR" altLang="en-US" sz="2800" b="1" dirty="0" smtClean="0"/>
              <a:t> 심리 치료 전문가 </a:t>
            </a:r>
            <a:br>
              <a:rPr lang="ko-KR" altLang="en-US"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ko-KR" altLang="en-US" dirty="0" smtClean="0">
                <a:hlinkClick r:id="rId2"/>
              </a:rPr>
              <a:t>상담원 </a:t>
            </a:r>
            <a:r>
              <a:rPr lang="en-US" altLang="ko-KR" dirty="0" smtClean="0">
                <a:hlinkClick r:id="rId2"/>
              </a:rPr>
              <a:t>- </a:t>
            </a:r>
            <a:r>
              <a:rPr lang="ko-KR" altLang="en-US" dirty="0" smtClean="0">
                <a:hlinkClick r:id="rId2"/>
              </a:rPr>
              <a:t>나사랑 </a:t>
            </a:r>
            <a:r>
              <a:rPr lang="ko-KR" altLang="en-US" b="1" dirty="0" smtClean="0">
                <a:hlinkClick r:id="rId2"/>
              </a:rPr>
              <a:t>심리</a:t>
            </a:r>
            <a:r>
              <a:rPr lang="ko-KR" altLang="en-US" dirty="0" smtClean="0">
                <a:hlinkClick r:id="rId2"/>
              </a:rPr>
              <a:t>상담센터</a:t>
            </a:r>
            <a:r>
              <a:rPr lang="ko-KR" altLang="en-US" dirty="0" smtClean="0"/>
              <a:t> </a:t>
            </a:r>
          </a:p>
          <a:p>
            <a:r>
              <a:rPr lang="ko-KR" altLang="en-US" dirty="0" smtClean="0"/>
              <a:t> </a:t>
            </a:r>
          </a:p>
          <a:p>
            <a:r>
              <a:rPr lang="ko-KR" altLang="en-US" dirty="0" smtClean="0">
                <a:hlinkClick r:id="rId3"/>
              </a:rPr>
              <a:t>한국학교사회복지학회 </a:t>
            </a:r>
            <a:r>
              <a:rPr lang="ko-KR" altLang="en-US" dirty="0" smtClean="0"/>
              <a:t> </a:t>
            </a:r>
          </a:p>
          <a:p>
            <a:r>
              <a:rPr lang="ko-KR" altLang="en-US" dirty="0" smtClean="0"/>
              <a:t> </a:t>
            </a:r>
          </a:p>
          <a:p>
            <a:r>
              <a:rPr lang="ko-KR" altLang="en-US" b="1" dirty="0" err="1" smtClean="0">
                <a:hlinkClick r:id="rId4"/>
              </a:rPr>
              <a:t>게슈탈트</a:t>
            </a:r>
            <a:r>
              <a:rPr lang="ko-KR" altLang="en-US" b="1" dirty="0" smtClean="0">
                <a:hlinkClick r:id="rId4"/>
              </a:rPr>
              <a:t> 심리치료</a:t>
            </a:r>
            <a:r>
              <a:rPr lang="ko-KR" altLang="en-US" dirty="0" smtClean="0">
                <a:hlinkClick r:id="rId4"/>
              </a:rPr>
              <a:t> 연구회 모임 </a:t>
            </a:r>
            <a:r>
              <a:rPr lang="en-US" altLang="ko-KR" dirty="0" smtClean="0">
                <a:hlinkClick r:id="rId4"/>
              </a:rPr>
              <a:t>- </a:t>
            </a:r>
            <a:r>
              <a:rPr lang="ko-KR" altLang="en-US" dirty="0" smtClean="0">
                <a:hlinkClick r:id="rId4"/>
              </a:rPr>
              <a:t>한국심리학회</a:t>
            </a:r>
            <a:endParaRPr lang="ko-KR" altLang="en-US" dirty="0" smtClean="0"/>
          </a:p>
          <a:p>
            <a:r>
              <a:rPr lang="ko-KR" altLang="en-US" dirty="0" smtClean="0"/>
              <a:t>  </a:t>
            </a:r>
          </a:p>
          <a:p>
            <a:r>
              <a:rPr lang="ko-KR" altLang="en-US" b="1" dirty="0" err="1" smtClean="0">
                <a:hlinkClick r:id="rId5"/>
              </a:rPr>
              <a:t>게슈탈트</a:t>
            </a:r>
            <a:r>
              <a:rPr lang="ko-KR" altLang="en-US" b="1" dirty="0" smtClean="0">
                <a:hlinkClick r:id="rId5"/>
              </a:rPr>
              <a:t> 심리치료</a:t>
            </a:r>
            <a:r>
              <a:rPr lang="ko-KR" altLang="en-US" dirty="0" smtClean="0">
                <a:hlinkClick r:id="rId5"/>
              </a:rPr>
              <a:t> 관련 도서에 대한 소개의 글</a:t>
            </a:r>
            <a:r>
              <a:rPr lang="en-US" altLang="ko-KR" dirty="0" smtClean="0">
                <a:hlinkClick r:id="rId5"/>
              </a:rPr>
              <a:t>.... - </a:t>
            </a:r>
            <a:r>
              <a:rPr lang="ko-KR" altLang="en-US" dirty="0" smtClean="0">
                <a:hlinkClick r:id="rId5"/>
              </a:rPr>
              <a:t>한국 </a:t>
            </a:r>
            <a:r>
              <a:rPr lang="ko-KR" altLang="en-US" dirty="0" err="1" smtClean="0">
                <a:hlinkClick r:id="rId5"/>
              </a:rPr>
              <a:t>게슈탈트</a:t>
            </a:r>
            <a:r>
              <a:rPr lang="ko-KR" altLang="en-US" dirty="0" smtClean="0">
                <a:hlinkClick r:id="rId5"/>
              </a:rPr>
              <a:t> 포럼</a:t>
            </a:r>
            <a:endParaRPr lang="ko-KR" altLang="en-US" dirty="0" smtClean="0"/>
          </a:p>
          <a:p>
            <a:r>
              <a:rPr lang="ko-KR" altLang="en-US" dirty="0" smtClean="0"/>
              <a:t>  </a:t>
            </a:r>
          </a:p>
          <a:p>
            <a:r>
              <a:rPr lang="ko-KR" altLang="en-US" b="1" dirty="0" smtClean="0">
                <a:hlinkClick r:id="rId6"/>
              </a:rPr>
              <a:t>심리치료</a:t>
            </a:r>
            <a:r>
              <a:rPr lang="ko-KR" altLang="en-US" dirty="0" smtClean="0">
                <a:hlinkClick r:id="rId6"/>
              </a:rPr>
              <a:t>연구소 </a:t>
            </a:r>
            <a:r>
              <a:rPr lang="en-US" altLang="ko-KR" dirty="0" smtClean="0">
                <a:hlinkClick r:id="rId6"/>
              </a:rPr>
              <a:t>&gt; </a:t>
            </a:r>
            <a:r>
              <a:rPr lang="ko-KR" altLang="en-US" dirty="0" smtClean="0">
                <a:hlinkClick r:id="rId6"/>
              </a:rPr>
              <a:t>운영 교수진 및 연구원</a:t>
            </a:r>
            <a:r>
              <a:rPr lang="ko-KR" altLang="en-US" dirty="0" smtClean="0"/>
              <a:t> </a:t>
            </a:r>
          </a:p>
          <a:p>
            <a:r>
              <a:rPr lang="ko-KR" altLang="en-US" dirty="0" smtClean="0"/>
              <a:t> </a:t>
            </a:r>
          </a:p>
          <a:p>
            <a:r>
              <a:rPr lang="ko-KR" altLang="en-US" dirty="0" smtClean="0">
                <a:hlinkClick r:id="rId7"/>
              </a:rPr>
              <a:t>한국임상</a:t>
            </a:r>
            <a:r>
              <a:rPr lang="ko-KR" altLang="en-US" b="1" dirty="0" smtClean="0">
                <a:hlinkClick r:id="rId7"/>
              </a:rPr>
              <a:t>심리</a:t>
            </a:r>
            <a:r>
              <a:rPr lang="ko-KR" altLang="en-US" dirty="0" smtClean="0">
                <a:hlinkClick r:id="rId7"/>
              </a:rPr>
              <a:t>학회 </a:t>
            </a:r>
            <a:r>
              <a:rPr lang="ko-KR" altLang="en-US" dirty="0" smtClean="0"/>
              <a:t>  </a:t>
            </a:r>
          </a:p>
          <a:p>
            <a:endParaRPr lang="ko-K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ko-KR" altLang="en-US" b="1" dirty="0" err="1" smtClean="0"/>
              <a:t>학습코칭</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ko-KR" altLang="en-US" b="1" u="sng" dirty="0">
                <a:hlinkClick r:id="rId2"/>
              </a:rPr>
              <a:t>인터넷서점 </a:t>
            </a:r>
            <a:r>
              <a:rPr lang="ko-KR" altLang="en-US" b="1" u="sng" dirty="0" err="1">
                <a:hlinkClick r:id="rId2"/>
              </a:rPr>
              <a:t>인터파크도서</a:t>
            </a:r>
            <a:r>
              <a:rPr lang="ko-KR" altLang="en-US" b="1" u="sng" dirty="0">
                <a:hlinkClick r:id="rId2"/>
              </a:rPr>
              <a:t> </a:t>
            </a:r>
            <a:r>
              <a:rPr lang="en-US" altLang="ko-KR" b="1" u="sng" dirty="0">
                <a:hlinkClick r:id="rId2"/>
              </a:rPr>
              <a:t>- </a:t>
            </a:r>
            <a:r>
              <a:rPr lang="ko-KR" altLang="en-US" b="1" u="sng" dirty="0" err="1">
                <a:hlinkClick r:id="rId2"/>
              </a:rPr>
              <a:t>코칭심리</a:t>
            </a:r>
            <a:endParaRPr lang="ko-KR" altLang="en-US" b="1" dirty="0"/>
          </a:p>
          <a:p>
            <a:r>
              <a:rPr lang="ko-KR" altLang="en-US" b="1" dirty="0"/>
              <a:t> </a:t>
            </a:r>
          </a:p>
          <a:p>
            <a:r>
              <a:rPr lang="ko-KR" altLang="en-US" b="1" u="sng" dirty="0">
                <a:hlinkClick r:id="rId3"/>
              </a:rPr>
              <a:t> 청주시 </a:t>
            </a:r>
            <a:r>
              <a:rPr lang="ko-KR" altLang="en-US" b="1" u="sng" dirty="0" err="1">
                <a:hlinkClick r:id="rId3"/>
              </a:rPr>
              <a:t>학습코칭전문가</a:t>
            </a:r>
            <a:r>
              <a:rPr lang="ko-KR" altLang="en-US" b="1" u="sng" dirty="0">
                <a:hlinkClick r:id="rId3"/>
              </a:rPr>
              <a:t> 과정 학습자 모집안내</a:t>
            </a:r>
            <a:endParaRPr lang="ko-KR" altLang="en-US" b="1" dirty="0"/>
          </a:p>
          <a:p>
            <a:r>
              <a:rPr lang="ko-KR" altLang="en-US" b="1" dirty="0"/>
              <a:t> </a:t>
            </a:r>
          </a:p>
          <a:p>
            <a:r>
              <a:rPr lang="ko-KR" altLang="en-US" b="1" u="sng" dirty="0">
                <a:hlinkClick r:id="rId4"/>
              </a:rPr>
              <a:t>대전지역사회교육협의회 </a:t>
            </a:r>
            <a:r>
              <a:rPr lang="en-US" altLang="ko-KR" b="1" u="sng" dirty="0">
                <a:hlinkClick r:id="rId4"/>
              </a:rPr>
              <a:t>&gt;  </a:t>
            </a:r>
            <a:r>
              <a:rPr lang="ko-KR" altLang="en-US" b="1" u="sng" dirty="0" err="1">
                <a:hlinkClick r:id="rId4"/>
              </a:rPr>
              <a:t>학습코칭</a:t>
            </a:r>
            <a:r>
              <a:rPr lang="ko-KR" altLang="en-US" b="1" u="sng" dirty="0">
                <a:hlinkClick r:id="rId4"/>
              </a:rPr>
              <a:t> 프로그램 과정 안내</a:t>
            </a:r>
            <a:endParaRPr lang="ko-KR" altLang="en-US" b="1" dirty="0"/>
          </a:p>
          <a:p>
            <a:r>
              <a:rPr lang="ko-KR" altLang="en-US" b="1" dirty="0"/>
              <a:t> </a:t>
            </a:r>
          </a:p>
          <a:p>
            <a:r>
              <a:rPr lang="ko-KR" altLang="en-US" b="1" u="sng" dirty="0">
                <a:hlinkClick r:id="rId5"/>
              </a:rPr>
              <a:t> </a:t>
            </a:r>
            <a:r>
              <a:rPr lang="en-US" altLang="ko-KR" b="1" u="sng" dirty="0">
                <a:hlinkClick r:id="rId5"/>
              </a:rPr>
              <a:t>'09 </a:t>
            </a:r>
            <a:r>
              <a:rPr lang="ko-KR" altLang="en-US" b="1" u="sng" dirty="0">
                <a:hlinkClick r:id="rId5"/>
              </a:rPr>
              <a:t>여름방학 </a:t>
            </a:r>
            <a:r>
              <a:rPr lang="en-US" altLang="ko-KR" b="1" u="sng" dirty="0">
                <a:hlinkClick r:id="rId5"/>
              </a:rPr>
              <a:t>'</a:t>
            </a:r>
            <a:r>
              <a:rPr lang="ko-KR" altLang="en-US" b="1" u="sng" dirty="0" err="1">
                <a:hlinkClick r:id="rId5"/>
              </a:rPr>
              <a:t>학습플레너</a:t>
            </a:r>
            <a:r>
              <a:rPr lang="en-US" altLang="ko-KR" b="1" u="sng" dirty="0">
                <a:hlinkClick r:id="rId5"/>
              </a:rPr>
              <a:t>'</a:t>
            </a:r>
            <a:r>
              <a:rPr lang="ko-KR" altLang="en-US" b="1" u="sng" dirty="0">
                <a:hlinkClick r:id="rId5"/>
              </a:rPr>
              <a:t>의 학습코칭</a:t>
            </a:r>
            <a:endParaRPr lang="ko-KR" altLang="en-US" b="1" dirty="0"/>
          </a:p>
          <a:p>
            <a:r>
              <a:rPr lang="ko-KR" altLang="en-US" b="1" dirty="0"/>
              <a:t>  </a:t>
            </a:r>
          </a:p>
          <a:p>
            <a:endParaRPr lang="ko-KR" alt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b="1" dirty="0" smtClean="0"/>
              <a:t/>
            </a:r>
            <a:br>
              <a:rPr lang="en-US" altLang="ko-KR" b="1" dirty="0" smtClean="0"/>
            </a:br>
            <a:r>
              <a:rPr lang="ko-KR" altLang="en-US" b="1" dirty="0" smtClean="0"/>
              <a:t>심리 테스트 및 평가 </a:t>
            </a:r>
            <a:br>
              <a:rPr lang="ko-KR" altLang="en-US" b="1" dirty="0" smtClean="0"/>
            </a:b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ko-KR" altLang="en-US" b="1" dirty="0" smtClean="0"/>
              <a:t>심리 테스트 및 평가</a:t>
            </a:r>
            <a:endParaRPr lang="ko-KR" altLang="en-US" dirty="0" smtClean="0"/>
          </a:p>
          <a:p>
            <a:r>
              <a:rPr lang="en-US" altLang="ko-KR" b="1" dirty="0" smtClean="0">
                <a:hlinkClick r:id="rId2"/>
              </a:rPr>
              <a:t>http://www.psychwww.com/resource/bytopic/testing.html</a:t>
            </a:r>
            <a:endParaRPr lang="ko-KR" altLang="en-US" dirty="0" smtClean="0"/>
          </a:p>
          <a:p>
            <a:endParaRPr lang="en-US" altLang="ko-KR" b="1" dirty="0" smtClean="0"/>
          </a:p>
          <a:p>
            <a:r>
              <a:rPr lang="ko-KR" altLang="en-US" b="1" dirty="0" smtClean="0"/>
              <a:t>미국 교사제작 교육심리 </a:t>
            </a:r>
            <a:r>
              <a:rPr lang="ko-KR" altLang="en-US" b="1" dirty="0" err="1" smtClean="0"/>
              <a:t>따라넘기</a:t>
            </a:r>
            <a:endParaRPr lang="ko-KR" altLang="en-US" dirty="0" smtClean="0"/>
          </a:p>
          <a:p>
            <a:r>
              <a:rPr lang="en-US" altLang="ko-KR" b="1" dirty="0" smtClean="0">
                <a:hlinkClick r:id="rId3"/>
              </a:rPr>
              <a:t>http://www.theteachersguide.com/EducationalPsychology.htm </a:t>
            </a:r>
          </a:p>
          <a:p>
            <a:endParaRPr lang="en-US" altLang="ko-KR" b="1" dirty="0" smtClean="0"/>
          </a:p>
          <a:p>
            <a:r>
              <a:rPr lang="ko-KR" altLang="en-US" b="1" dirty="0" smtClean="0"/>
              <a:t>심리</a:t>
            </a:r>
            <a:r>
              <a:rPr lang="en-US" altLang="ko-KR" b="1" dirty="0" smtClean="0"/>
              <a:t>, </a:t>
            </a:r>
            <a:r>
              <a:rPr lang="ko-KR" altLang="en-US" b="1" dirty="0" smtClean="0"/>
              <a:t>성격</a:t>
            </a:r>
            <a:r>
              <a:rPr lang="en-US" altLang="ko-KR" b="1" dirty="0" smtClean="0"/>
              <a:t>,IQ, </a:t>
            </a:r>
            <a:r>
              <a:rPr lang="ko-KR" altLang="en-US" b="1" dirty="0" smtClean="0"/>
              <a:t>학습</a:t>
            </a:r>
            <a:r>
              <a:rPr lang="en-US" altLang="ko-KR" b="1" dirty="0" smtClean="0"/>
              <a:t>, </a:t>
            </a:r>
            <a:r>
              <a:rPr lang="ko-KR" altLang="en-US" b="1" dirty="0" smtClean="0"/>
              <a:t>태도</a:t>
            </a:r>
            <a:r>
              <a:rPr lang="en-US" altLang="ko-KR" b="1" dirty="0" smtClean="0"/>
              <a:t>,</a:t>
            </a:r>
            <a:r>
              <a:rPr lang="ko-KR" altLang="en-US" b="1" dirty="0" smtClean="0"/>
              <a:t>협업</a:t>
            </a:r>
            <a:r>
              <a:rPr lang="en-US" altLang="ko-KR" b="1" dirty="0" smtClean="0"/>
              <a:t>,</a:t>
            </a:r>
            <a:r>
              <a:rPr lang="ko-KR" altLang="en-US" b="1" dirty="0" smtClean="0"/>
              <a:t>경력관리 자기 평가 자료</a:t>
            </a:r>
            <a:endParaRPr lang="ko-KR" altLang="en-US" dirty="0" smtClean="0"/>
          </a:p>
          <a:p>
            <a:r>
              <a:rPr lang="en-US" altLang="ko-KR" b="1" dirty="0" smtClean="0">
                <a:hlinkClick r:id="rId4"/>
              </a:rPr>
              <a:t>http://www.fullcirc.com/community/assessmentlinks.htm</a:t>
            </a:r>
            <a:endParaRPr lang="en-US" altLang="ko-KR" dirty="0" smtClean="0"/>
          </a:p>
          <a:p>
            <a:r>
              <a:rPr lang="en-US" altLang="ko-KR" dirty="0" smtClean="0"/>
              <a:t>Self-Assessment Resources</a:t>
            </a:r>
          </a:p>
          <a:p>
            <a:r>
              <a:rPr lang="en-US" altLang="ko-KR" b="1" dirty="0" smtClean="0"/>
              <a:t>Links to many self-assessment </a:t>
            </a:r>
            <a:endParaRPr lang="en-US" altLang="ko-KR" dirty="0" smtClean="0"/>
          </a:p>
          <a:p>
            <a:r>
              <a:rPr lang="en-US" altLang="ko-KR" b="1" dirty="0" smtClean="0"/>
              <a:t>and personality tests available online. </a:t>
            </a:r>
            <a:r>
              <a:rPr lang="ko-KR" altLang="en-US" b="1" dirty="0" smtClean="0"/>
              <a:t/>
            </a:r>
            <a:br>
              <a:rPr lang="ko-KR" altLang="en-US" b="1" dirty="0" smtClean="0"/>
            </a:br>
            <a:endParaRPr lang="ko-KR" altLang="en-US" dirty="0" smtClean="0"/>
          </a:p>
          <a:p>
            <a:endParaRPr lang="ko-KR"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dirty="0" err="1" smtClean="0"/>
              <a:t>빅터</a:t>
            </a:r>
            <a:r>
              <a:rPr lang="ko-KR" altLang="en-US" sz="2800" dirty="0" smtClean="0"/>
              <a:t> </a:t>
            </a:r>
            <a:r>
              <a:rPr lang="ko-KR" altLang="en-US" sz="2800" dirty="0" err="1" smtClean="0"/>
              <a:t>프랭클</a:t>
            </a:r>
            <a:r>
              <a:rPr lang="ko-KR" altLang="en-US" sz="2800" dirty="0" smtClean="0"/>
              <a:t> 의미요법 벤치마킹</a:t>
            </a:r>
            <a:r>
              <a:rPr lang="en-US" altLang="ko-KR" sz="2800" dirty="0" smtClean="0"/>
              <a:t/>
            </a:r>
            <a:br>
              <a:rPr lang="en-US" altLang="ko-KR" sz="2800" dirty="0" smtClean="0"/>
            </a:br>
            <a:r>
              <a:rPr lang="en-US" altLang="ko-KR" sz="2800" dirty="0" smtClean="0"/>
              <a:t>&lt;Viktor </a:t>
            </a:r>
            <a:r>
              <a:rPr lang="en-US" altLang="ko-KR" sz="2800" dirty="0" err="1" smtClean="0"/>
              <a:t>Frankl</a:t>
            </a:r>
            <a:r>
              <a:rPr lang="en-US" altLang="ko-KR" sz="2800" dirty="0" smtClean="0"/>
              <a:t> </a:t>
            </a:r>
            <a:r>
              <a:rPr lang="en-US" altLang="ko-KR" sz="2800" dirty="0" err="1" smtClean="0"/>
              <a:t>Logotherapie</a:t>
            </a:r>
            <a:r>
              <a:rPr lang="en-US" altLang="ko-KR" sz="2800" dirty="0" smtClean="0"/>
              <a:t> </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ko-KR" altLang="en-US" dirty="0" smtClean="0">
                <a:hlinkClick r:id="rId2"/>
              </a:rPr>
              <a:t>좋은 책 이야기 </a:t>
            </a:r>
            <a:r>
              <a:rPr lang="en-US" altLang="ko-KR" dirty="0" smtClean="0">
                <a:hlinkClick r:id="rId2"/>
              </a:rPr>
              <a:t>- </a:t>
            </a:r>
            <a:r>
              <a:rPr lang="ko-KR" altLang="en-US" dirty="0" err="1" smtClean="0">
                <a:hlinkClick r:id="rId2"/>
              </a:rPr>
              <a:t>빅터</a:t>
            </a:r>
            <a:r>
              <a:rPr lang="ko-KR" altLang="en-US" dirty="0" smtClean="0">
                <a:hlinkClick r:id="rId2"/>
              </a:rPr>
              <a:t> </a:t>
            </a:r>
            <a:r>
              <a:rPr lang="ko-KR" altLang="en-US" dirty="0" err="1" smtClean="0">
                <a:hlinkClick r:id="rId2"/>
              </a:rPr>
              <a:t>프랭클</a:t>
            </a:r>
            <a:r>
              <a:rPr lang="en-US" altLang="ko-KR" dirty="0" smtClean="0">
                <a:hlinkClick r:id="rId2"/>
              </a:rPr>
              <a:t>, </a:t>
            </a:r>
            <a:r>
              <a:rPr lang="ko-KR" altLang="en-US" dirty="0" smtClean="0">
                <a:hlinkClick r:id="rId2"/>
              </a:rPr>
              <a:t>심리의 발견</a:t>
            </a:r>
            <a:r>
              <a:rPr lang="ko-KR" altLang="en-US" dirty="0" smtClean="0"/>
              <a:t>  </a:t>
            </a:r>
          </a:p>
          <a:p>
            <a:endParaRPr lang="en-US" altLang="ko-KR" dirty="0" smtClean="0"/>
          </a:p>
          <a:p>
            <a:r>
              <a:rPr lang="ko-KR" altLang="en-US" dirty="0" smtClean="0">
                <a:hlinkClick r:id="rId3"/>
              </a:rPr>
              <a:t>멍이네</a:t>
            </a:r>
            <a:r>
              <a:rPr lang="en-US" altLang="ko-KR" dirty="0" smtClean="0">
                <a:hlinkClick r:id="rId3"/>
              </a:rPr>
              <a:t>.. ~^.^~: </a:t>
            </a:r>
            <a:r>
              <a:rPr lang="ko-KR" altLang="en-US" dirty="0" err="1" smtClean="0">
                <a:hlinkClick r:id="rId3"/>
              </a:rPr>
              <a:t>빅터</a:t>
            </a:r>
            <a:r>
              <a:rPr lang="ko-KR" altLang="en-US" dirty="0" smtClean="0">
                <a:hlinkClick r:id="rId3"/>
              </a:rPr>
              <a:t> </a:t>
            </a:r>
            <a:r>
              <a:rPr lang="ko-KR" altLang="en-US" dirty="0" err="1" smtClean="0">
                <a:hlinkClick r:id="rId3"/>
              </a:rPr>
              <a:t>프랭클의</a:t>
            </a:r>
            <a:r>
              <a:rPr lang="ko-KR" altLang="en-US" dirty="0" smtClean="0">
                <a:hlinkClick r:id="rId3"/>
              </a:rPr>
              <a:t> 삶과 의미치료</a:t>
            </a:r>
            <a:r>
              <a:rPr lang="en-US" altLang="ko-KR" dirty="0" smtClean="0">
                <a:hlinkClick r:id="rId3"/>
              </a:rPr>
              <a:t>, </a:t>
            </a:r>
            <a:r>
              <a:rPr lang="ko-KR" altLang="en-US" dirty="0" smtClean="0">
                <a:hlinkClick r:id="rId3"/>
              </a:rPr>
              <a:t>그리고 나</a:t>
            </a:r>
            <a:r>
              <a:rPr lang="ko-KR" altLang="en-US" dirty="0" smtClean="0"/>
              <a:t> </a:t>
            </a:r>
          </a:p>
          <a:p>
            <a:r>
              <a:rPr lang="ko-KR" altLang="en-US" dirty="0" smtClean="0"/>
              <a:t> </a:t>
            </a:r>
          </a:p>
          <a:p>
            <a:r>
              <a:rPr lang="en-US" altLang="ko-KR" dirty="0" smtClean="0"/>
              <a:t>[PDF]  </a:t>
            </a:r>
            <a:r>
              <a:rPr lang="ko-KR" altLang="en-US" dirty="0" smtClean="0">
                <a:hlinkClick r:id="rId4"/>
              </a:rPr>
              <a:t>의미요법</a:t>
            </a:r>
            <a:r>
              <a:rPr lang="en-US" altLang="ko-KR" dirty="0" smtClean="0">
                <a:hlinkClick r:id="rId4"/>
              </a:rPr>
              <a:t>(</a:t>
            </a:r>
            <a:r>
              <a:rPr lang="en-US" altLang="ko-KR" dirty="0" err="1" smtClean="0">
                <a:hlinkClick r:id="rId4"/>
              </a:rPr>
              <a:t>Logotherapy</a:t>
            </a:r>
            <a:r>
              <a:rPr lang="en-US" altLang="ko-KR" dirty="0" smtClean="0">
                <a:hlinkClick r:id="rId4"/>
              </a:rPr>
              <a:t>)</a:t>
            </a:r>
            <a:r>
              <a:rPr lang="ko-KR" altLang="en-US" dirty="0" smtClean="0">
                <a:hlinkClick r:id="rId4"/>
              </a:rPr>
              <a:t>의 인간이해와 교육적 의의</a:t>
            </a:r>
            <a:r>
              <a:rPr lang="ko-KR" altLang="en-US" dirty="0" smtClean="0"/>
              <a:t> </a:t>
            </a:r>
          </a:p>
          <a:p>
            <a:r>
              <a:rPr lang="ko-KR" altLang="en-US" dirty="0" smtClean="0"/>
              <a:t>  </a:t>
            </a:r>
            <a:endParaRPr lang="en-US" altLang="ko-KR" dirty="0" smtClean="0"/>
          </a:p>
          <a:p>
            <a:r>
              <a:rPr lang="en-US" altLang="ko-KR" dirty="0" smtClean="0">
                <a:hlinkClick r:id="rId5"/>
              </a:rPr>
              <a:t>Viktor E. </a:t>
            </a:r>
            <a:r>
              <a:rPr lang="en-US" altLang="ko-KR" dirty="0" err="1" smtClean="0">
                <a:hlinkClick r:id="rId5"/>
              </a:rPr>
              <a:t>Frankl</a:t>
            </a:r>
            <a:r>
              <a:rPr lang="en-US" altLang="ko-KR" dirty="0" smtClean="0">
                <a:hlinkClick r:id="rId5"/>
              </a:rPr>
              <a:t> Quotes - </a:t>
            </a:r>
            <a:r>
              <a:rPr lang="en-US" altLang="ko-KR" dirty="0" err="1" smtClean="0">
                <a:hlinkClick r:id="rId5"/>
              </a:rPr>
              <a:t>BrainyQuote</a:t>
            </a:r>
            <a:r>
              <a:rPr lang="en-US" altLang="ko-KR" dirty="0" smtClean="0"/>
              <a:t>  </a:t>
            </a:r>
          </a:p>
          <a:p>
            <a:endParaRPr lang="ko-KR" altLang="en-US" dirty="0" smtClean="0"/>
          </a:p>
          <a:p>
            <a:endParaRPr lang="ko-KR"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dirty="0" smtClean="0"/>
              <a:t/>
            </a:r>
            <a:br>
              <a:rPr lang="en-US" altLang="ko-KR" dirty="0" smtClean="0"/>
            </a:br>
            <a:r>
              <a:rPr lang="ko-KR" altLang="en-US" dirty="0" smtClean="0"/>
              <a:t>청소년 사이트 잡지 신문 </a:t>
            </a:r>
            <a:br>
              <a:rPr lang="ko-KR" altLang="en-US" dirty="0" smtClean="0"/>
            </a:b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r>
              <a:rPr lang="ko-KR" altLang="en-US" b="1" i="1" dirty="0" smtClean="0"/>
              <a:t>아름다운 청년</a:t>
            </a:r>
            <a:endParaRPr lang="ko-KR" altLang="en-US" dirty="0" smtClean="0"/>
          </a:p>
          <a:p>
            <a:r>
              <a:rPr lang="en-US" altLang="ko-KR" b="1" i="1" u="sng" dirty="0" smtClean="0">
                <a:hlinkClick r:id="rId2"/>
              </a:rPr>
              <a:t>http://www.achung.or.kr/</a:t>
            </a:r>
            <a:endParaRPr lang="ko-KR" altLang="en-US" dirty="0" smtClean="0"/>
          </a:p>
          <a:p>
            <a:r>
              <a:rPr lang="ko-KR" altLang="en-US" dirty="0" smtClean="0"/>
              <a:t>    </a:t>
            </a:r>
          </a:p>
          <a:p>
            <a:r>
              <a:rPr lang="ko-KR" altLang="en-US" b="1" i="1" dirty="0" smtClean="0"/>
              <a:t>십대들의 쪽지</a:t>
            </a:r>
            <a:endParaRPr lang="ko-KR" altLang="en-US" dirty="0" smtClean="0"/>
          </a:p>
          <a:p>
            <a:r>
              <a:rPr lang="en-US" altLang="ko-KR" b="1" i="1" u="sng" dirty="0" smtClean="0">
                <a:hlinkClick r:id="rId3"/>
              </a:rPr>
              <a:t>http://www.teen4u.co.kr/</a:t>
            </a:r>
            <a:endParaRPr lang="en-US" altLang="ko-KR" b="1" i="1" u="sng" dirty="0" smtClean="0"/>
          </a:p>
          <a:p>
            <a:endParaRPr lang="en-US" altLang="ko-KR" b="1" i="1" u="sng" dirty="0" smtClean="0"/>
          </a:p>
          <a:p>
            <a:r>
              <a:rPr lang="ko-KR" altLang="en-US" b="1" i="1" dirty="0" smtClean="0"/>
              <a:t>청소년 신문</a:t>
            </a:r>
            <a:endParaRPr lang="ko-KR" altLang="en-US" dirty="0" smtClean="0"/>
          </a:p>
          <a:p>
            <a:r>
              <a:rPr lang="en-US" altLang="ko-KR" b="1" i="1" u="sng" dirty="0" smtClean="0">
                <a:hlinkClick r:id="rId4"/>
              </a:rPr>
              <a:t>http://www.theyoungtimes.com/</a:t>
            </a:r>
            <a:r>
              <a:rPr lang="ko-KR" altLang="en-US" dirty="0" smtClean="0"/>
              <a:t>  </a:t>
            </a:r>
          </a:p>
          <a:p>
            <a:r>
              <a:rPr lang="ko-KR" altLang="en-US" dirty="0" smtClean="0"/>
              <a:t>  </a:t>
            </a:r>
          </a:p>
          <a:p>
            <a:r>
              <a:rPr lang="ko-KR" altLang="en-US" b="1" i="1" dirty="0" smtClean="0"/>
              <a:t>청소년 자유언론</a:t>
            </a:r>
            <a:endParaRPr lang="ko-KR" altLang="en-US" dirty="0" smtClean="0"/>
          </a:p>
          <a:p>
            <a:r>
              <a:rPr lang="en-US" altLang="ko-KR" b="1" i="1" u="sng" dirty="0" smtClean="0">
                <a:hlinkClick r:id="rId5"/>
              </a:rPr>
              <a:t>http://cantabile.mireene.com/</a:t>
            </a:r>
            <a:endParaRPr lang="ko-KR" altLang="en-US" dirty="0" smtClean="0"/>
          </a:p>
          <a:p>
            <a:r>
              <a:rPr lang="ko-KR" altLang="en-US" dirty="0" smtClean="0"/>
              <a:t>    </a:t>
            </a:r>
          </a:p>
          <a:p>
            <a:r>
              <a:rPr lang="ko-KR" altLang="en-US" b="1" i="1" dirty="0" smtClean="0"/>
              <a:t>청소년종합정보서비스</a:t>
            </a:r>
            <a:r>
              <a:rPr lang="en-US" altLang="ko-KR" b="1" i="1" dirty="0" smtClean="0"/>
              <a:t>(</a:t>
            </a:r>
            <a:r>
              <a:rPr lang="ko-KR" altLang="en-US" b="1" i="1" dirty="0" smtClean="0"/>
              <a:t>한국청소년진흥센터</a:t>
            </a:r>
            <a:r>
              <a:rPr lang="en-US" altLang="ko-KR" b="1" i="1" dirty="0" smtClean="0"/>
              <a:t>)</a:t>
            </a:r>
            <a:endParaRPr lang="ko-KR" altLang="en-US" dirty="0" smtClean="0"/>
          </a:p>
          <a:p>
            <a:r>
              <a:rPr lang="en-US" altLang="ko-KR" b="1" i="1" u="sng" dirty="0" smtClean="0">
                <a:hlinkClick r:id="rId6"/>
              </a:rPr>
              <a:t>http://www.all4youth.net/index.html</a:t>
            </a:r>
            <a:r>
              <a:rPr lang="ko-KR" altLang="en-US" dirty="0" smtClean="0"/>
              <a:t>  </a:t>
            </a:r>
          </a:p>
          <a:p>
            <a:r>
              <a:rPr lang="ko-KR" altLang="en-US" dirty="0" smtClean="0"/>
              <a:t>  </a:t>
            </a:r>
          </a:p>
          <a:p>
            <a:r>
              <a:rPr lang="ko-KR" altLang="en-US" b="1" i="1" dirty="0" smtClean="0"/>
              <a:t>코리아청소년 신문</a:t>
            </a:r>
            <a:endParaRPr lang="ko-KR" altLang="en-US" dirty="0" smtClean="0"/>
          </a:p>
          <a:p>
            <a:r>
              <a:rPr lang="en-US" altLang="ko-KR" b="1" i="1" u="sng" dirty="0" smtClean="0">
                <a:hlinkClick r:id="rId7"/>
              </a:rPr>
              <a:t>http://www.ynews.co.kr/ </a:t>
            </a:r>
            <a:endParaRPr lang="ko-KR"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ko-KR" altLang="en-US" b="1" dirty="0" smtClean="0"/>
              <a:t>교육</a:t>
            </a:r>
            <a:r>
              <a:rPr lang="en-US" altLang="ko-KR" b="1" dirty="0" smtClean="0"/>
              <a:t>, </a:t>
            </a:r>
            <a:r>
              <a:rPr lang="ko-KR" altLang="en-US" b="1" dirty="0" smtClean="0"/>
              <a:t>학부모 사이트</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r>
              <a:rPr lang="ko-KR" altLang="en-US" sz="4800" b="1" dirty="0" smtClean="0"/>
              <a:t>교육과학기술부</a:t>
            </a:r>
            <a:r>
              <a:rPr lang="en-US" altLang="ko-KR" sz="4800" b="1" dirty="0" smtClean="0"/>
              <a:t>(</a:t>
            </a:r>
            <a:r>
              <a:rPr lang="en-US" altLang="ko-KR" sz="4800" b="1" u="sng" dirty="0" smtClean="0">
                <a:hlinkClick r:id="rId2"/>
              </a:rPr>
              <a:t>http://www.mest.go.kr/</a:t>
            </a:r>
            <a:r>
              <a:rPr lang="ko-KR" altLang="en-US" sz="4800" b="1" dirty="0" smtClean="0"/>
              <a:t> </a:t>
            </a:r>
            <a:r>
              <a:rPr lang="en-US" altLang="ko-KR" sz="4800" b="1" dirty="0" smtClean="0"/>
              <a:t>),</a:t>
            </a:r>
            <a:endParaRPr lang="ko-KR" altLang="en-US" sz="4800" dirty="0" smtClean="0"/>
          </a:p>
          <a:p>
            <a:r>
              <a:rPr lang="ko-KR" altLang="en-US" sz="4800" dirty="0" smtClean="0"/>
              <a:t> </a:t>
            </a:r>
          </a:p>
          <a:p>
            <a:r>
              <a:rPr lang="ko-KR" altLang="en-US" sz="4800" b="1" dirty="0" smtClean="0"/>
              <a:t>교육과학기술부 교육과정교과서정보서비스</a:t>
            </a:r>
            <a:r>
              <a:rPr lang="en-US" altLang="ko-KR" sz="4800" b="1" dirty="0" smtClean="0"/>
              <a:t>(</a:t>
            </a:r>
            <a:r>
              <a:rPr lang="en-US" altLang="ko-KR" sz="4800" b="1" u="sng" dirty="0" smtClean="0">
                <a:hlinkClick r:id="rId3"/>
              </a:rPr>
              <a:t>http://cutis.mest.go.kr/</a:t>
            </a:r>
            <a:r>
              <a:rPr lang="en-US" altLang="ko-KR" sz="4800" b="1" dirty="0" smtClean="0"/>
              <a:t>),</a:t>
            </a:r>
            <a:endParaRPr lang="ko-KR" altLang="en-US" sz="4800" dirty="0" smtClean="0"/>
          </a:p>
          <a:p>
            <a:r>
              <a:rPr lang="ko-KR" altLang="en-US" sz="4800" dirty="0" smtClean="0"/>
              <a:t> </a:t>
            </a:r>
          </a:p>
          <a:p>
            <a:r>
              <a:rPr lang="ko-KR" altLang="en-US" sz="4800" b="1" dirty="0" smtClean="0"/>
              <a:t>교육과학기술부 </a:t>
            </a:r>
            <a:r>
              <a:rPr lang="en-US" altLang="ko-KR" sz="4800" b="1" dirty="0" smtClean="0"/>
              <a:t>e-</a:t>
            </a:r>
            <a:r>
              <a:rPr lang="ko-KR" altLang="en-US" sz="4800" b="1" dirty="0" smtClean="0"/>
              <a:t>러닝서비스</a:t>
            </a:r>
            <a:r>
              <a:rPr lang="en-US" altLang="ko-KR" sz="4800" b="1" dirty="0" smtClean="0"/>
              <a:t>(</a:t>
            </a:r>
            <a:r>
              <a:rPr lang="en-US" altLang="ko-KR" sz="4800" b="1" u="sng" dirty="0" smtClean="0">
                <a:hlinkClick r:id="rId4"/>
              </a:rPr>
              <a:t>http://www.koel.or.kr/</a:t>
            </a:r>
            <a:r>
              <a:rPr lang="en-US" altLang="ko-KR" sz="4800" b="1" dirty="0" smtClean="0"/>
              <a:t>),</a:t>
            </a:r>
            <a:endParaRPr lang="ko-KR" altLang="en-US" sz="4800" dirty="0" smtClean="0"/>
          </a:p>
          <a:p>
            <a:r>
              <a:rPr lang="ko-KR" altLang="en-US" sz="4800" dirty="0" smtClean="0"/>
              <a:t> </a:t>
            </a:r>
          </a:p>
          <a:p>
            <a:r>
              <a:rPr lang="ko-KR" altLang="en-US" sz="4800" b="1" dirty="0" err="1" smtClean="0"/>
              <a:t>지자체별</a:t>
            </a:r>
            <a:r>
              <a:rPr lang="ko-KR" altLang="en-US" sz="4800" b="1" dirty="0" smtClean="0"/>
              <a:t> 각 교육청 교육행정정보시스템 학부모서비스 외</a:t>
            </a:r>
            <a:r>
              <a:rPr lang="en-US" altLang="ko-KR" sz="4800" b="1" dirty="0" smtClean="0"/>
              <a:t>(</a:t>
            </a:r>
            <a:r>
              <a:rPr lang="en-US" altLang="ko-KR" sz="4800" b="1" u="sng" dirty="0" smtClean="0">
                <a:hlinkClick r:id="rId5"/>
              </a:rPr>
              <a:t>http://www.neis.go.kr/</a:t>
            </a:r>
            <a:r>
              <a:rPr lang="en-US" altLang="ko-KR" sz="4800" b="1" dirty="0" smtClean="0"/>
              <a:t>),</a:t>
            </a:r>
            <a:endParaRPr lang="ko-KR" altLang="en-US" sz="4800" dirty="0" smtClean="0"/>
          </a:p>
          <a:p>
            <a:r>
              <a:rPr lang="ko-KR" altLang="en-US" sz="4800" dirty="0" smtClean="0"/>
              <a:t> </a:t>
            </a:r>
          </a:p>
          <a:p>
            <a:r>
              <a:rPr lang="ko-KR" altLang="en-US" sz="4800" b="1" dirty="0" smtClean="0"/>
              <a:t>문화체육관광부</a:t>
            </a:r>
            <a:r>
              <a:rPr lang="en-US" altLang="ko-KR" sz="4800" b="1" dirty="0" smtClean="0"/>
              <a:t>(</a:t>
            </a:r>
            <a:r>
              <a:rPr lang="en-US" altLang="ko-KR" sz="4800" b="1" u="sng" dirty="0" smtClean="0">
                <a:hlinkClick r:id="rId6"/>
              </a:rPr>
              <a:t>http://www.mcst.go.kr/main.jsp</a:t>
            </a:r>
            <a:r>
              <a:rPr lang="en-US" altLang="ko-KR" sz="4800" b="1" dirty="0" smtClean="0"/>
              <a:t>),</a:t>
            </a:r>
            <a:endParaRPr lang="ko-KR" altLang="en-US" sz="4800" dirty="0" smtClean="0"/>
          </a:p>
          <a:p>
            <a:r>
              <a:rPr lang="ko-KR" altLang="en-US" sz="4800" dirty="0" smtClean="0"/>
              <a:t> </a:t>
            </a:r>
          </a:p>
          <a:p>
            <a:r>
              <a:rPr lang="ko-KR" altLang="en-US" sz="4800" b="1" dirty="0" err="1" smtClean="0"/>
              <a:t>보건복지가족부</a:t>
            </a:r>
            <a:r>
              <a:rPr lang="en-US" altLang="ko-KR" sz="4800" b="1" dirty="0" smtClean="0"/>
              <a:t>(</a:t>
            </a:r>
            <a:r>
              <a:rPr lang="en-US" altLang="ko-KR" sz="4800" b="1" u="sng" dirty="0" smtClean="0">
                <a:hlinkClick r:id="rId7"/>
              </a:rPr>
              <a:t>http://www.mw.go.kr/front/main.jsp</a:t>
            </a:r>
            <a:r>
              <a:rPr lang="en-US" altLang="ko-KR" sz="4800" b="1" dirty="0" smtClean="0"/>
              <a:t>),</a:t>
            </a:r>
            <a:endParaRPr lang="ko-KR" altLang="en-US" sz="4800" dirty="0" smtClean="0"/>
          </a:p>
          <a:p>
            <a:r>
              <a:rPr lang="ko-KR" altLang="en-US" sz="4800" dirty="0" smtClean="0"/>
              <a:t> </a:t>
            </a:r>
          </a:p>
          <a:p>
            <a:r>
              <a:rPr lang="ko-KR" altLang="en-US" sz="4800" b="1" dirty="0" smtClean="0"/>
              <a:t>한국교육개발원 교육정책정보센터</a:t>
            </a:r>
            <a:r>
              <a:rPr lang="en-US" altLang="ko-KR" sz="4800" b="1" dirty="0" smtClean="0"/>
              <a:t>(</a:t>
            </a:r>
            <a:r>
              <a:rPr lang="en-US" altLang="ko-KR" sz="4800" b="1" u="sng" dirty="0" smtClean="0">
                <a:hlinkClick r:id="rId8"/>
              </a:rPr>
              <a:t>http://edpolicy.kedi.re.kr/</a:t>
            </a:r>
            <a:r>
              <a:rPr lang="en-US" altLang="ko-KR" sz="4800" b="1" dirty="0" smtClean="0"/>
              <a:t>),</a:t>
            </a:r>
            <a:endParaRPr lang="ko-KR" altLang="en-US" sz="4800" dirty="0" smtClean="0"/>
          </a:p>
          <a:p>
            <a:r>
              <a:rPr lang="ko-KR" altLang="en-US" sz="4800" dirty="0" smtClean="0"/>
              <a:t> </a:t>
            </a:r>
          </a:p>
          <a:p>
            <a:r>
              <a:rPr lang="ko-KR" altLang="en-US" sz="4800" b="1" dirty="0" smtClean="0"/>
              <a:t>한국교육과정평가원</a:t>
            </a:r>
            <a:r>
              <a:rPr lang="en-US" altLang="ko-KR" sz="4800" b="1" dirty="0" smtClean="0"/>
              <a:t>(</a:t>
            </a:r>
            <a:r>
              <a:rPr lang="en-US" altLang="ko-KR" sz="4800" b="1" u="sng" dirty="0" smtClean="0">
                <a:hlinkClick r:id="rId9"/>
              </a:rPr>
              <a:t>http://www.kice.re.kr/index.do),</a:t>
            </a:r>
            <a:endParaRPr lang="ko-KR" altLang="en-US" sz="4800" dirty="0" smtClean="0"/>
          </a:p>
          <a:p>
            <a:r>
              <a:rPr lang="ko-KR" altLang="en-US" sz="4800" dirty="0" smtClean="0"/>
              <a:t> </a:t>
            </a:r>
          </a:p>
          <a:p>
            <a:r>
              <a:rPr lang="ko-KR" altLang="en-US" sz="4800" b="1" dirty="0" smtClean="0"/>
              <a:t>한국교육심리</a:t>
            </a:r>
            <a:r>
              <a:rPr lang="en-US" altLang="ko-KR" sz="4800" b="1" dirty="0" smtClean="0"/>
              <a:t>(</a:t>
            </a:r>
            <a:r>
              <a:rPr lang="en-US" altLang="ko-KR" sz="4800" b="1" dirty="0" smtClean="0">
                <a:hlinkClick r:id="rId10"/>
              </a:rPr>
              <a:t>http://www.kepnet.co.kr/</a:t>
            </a:r>
            <a:r>
              <a:rPr lang="ko-KR" altLang="en-US" sz="4800" b="1" dirty="0" smtClean="0"/>
              <a:t> </a:t>
            </a:r>
            <a:r>
              <a:rPr lang="en-US" altLang="ko-KR" sz="4800" b="1" dirty="0" smtClean="0"/>
              <a:t>),</a:t>
            </a:r>
            <a:endParaRPr lang="ko-KR" altLang="en-US" sz="4800" dirty="0" smtClean="0"/>
          </a:p>
          <a:p>
            <a:r>
              <a:rPr lang="ko-KR" altLang="en-US" sz="4800" dirty="0" smtClean="0"/>
              <a:t> </a:t>
            </a:r>
          </a:p>
          <a:p>
            <a:r>
              <a:rPr lang="ko-KR" altLang="en-US" sz="4800" b="1" dirty="0" smtClean="0"/>
              <a:t>한국직업능력개발원</a:t>
            </a:r>
            <a:r>
              <a:rPr lang="en-US" altLang="ko-KR" sz="4800" b="1" dirty="0" smtClean="0"/>
              <a:t>(</a:t>
            </a:r>
            <a:r>
              <a:rPr lang="en-US" altLang="ko-KR" sz="4800" b="1" u="sng" dirty="0" smtClean="0">
                <a:hlinkClick r:id="rId11"/>
              </a:rPr>
              <a:t>http://www.krivet.re.kr/</a:t>
            </a:r>
            <a:r>
              <a:rPr lang="en-US" altLang="ko-KR" sz="4800" b="1" dirty="0" smtClean="0"/>
              <a:t>), </a:t>
            </a:r>
            <a:endParaRPr lang="ko-KR" altLang="en-US" sz="4800" dirty="0" smtClean="0"/>
          </a:p>
          <a:p>
            <a:r>
              <a:rPr lang="ko-KR" altLang="en-US" sz="4800" dirty="0" smtClean="0"/>
              <a:t> </a:t>
            </a:r>
          </a:p>
          <a:p>
            <a:r>
              <a:rPr lang="ko-KR" altLang="en-US" sz="4800" b="1" dirty="0" smtClean="0"/>
              <a:t>정책연구정보서비스</a:t>
            </a:r>
            <a:r>
              <a:rPr lang="en-US" altLang="ko-KR" sz="4800" b="1" dirty="0" smtClean="0"/>
              <a:t>(</a:t>
            </a:r>
            <a:r>
              <a:rPr lang="en-US" altLang="ko-KR" sz="4800" b="1" u="sng" dirty="0" smtClean="0">
                <a:hlinkClick r:id="rId12"/>
              </a:rPr>
              <a:t>http://www.prism.go.kr/</a:t>
            </a:r>
            <a:r>
              <a:rPr lang="en-US" altLang="ko-KR" sz="4800" b="1" dirty="0" smtClean="0"/>
              <a:t>), </a:t>
            </a:r>
            <a:endParaRPr lang="ko-KR" altLang="en-US" sz="4800" dirty="0" smtClean="0"/>
          </a:p>
          <a:p>
            <a:r>
              <a:rPr lang="ko-KR" altLang="en-US" sz="4800" dirty="0" smtClean="0"/>
              <a:t> </a:t>
            </a:r>
          </a:p>
          <a:p>
            <a:r>
              <a:rPr lang="ko-KR" altLang="en-US" sz="4800" b="1" dirty="0" smtClean="0"/>
              <a:t>연구개발인력교육원</a:t>
            </a:r>
            <a:r>
              <a:rPr lang="en-US" altLang="ko-KR" sz="4800" b="1" dirty="0" smtClean="0"/>
              <a:t>(</a:t>
            </a:r>
            <a:r>
              <a:rPr lang="en-US" altLang="ko-KR" sz="4800" b="1" u="sng" dirty="0" smtClean="0">
                <a:hlinkClick r:id="rId13"/>
              </a:rPr>
              <a:t>http://www.kird.re.kr/index/index.jsp</a:t>
            </a:r>
            <a:r>
              <a:rPr lang="en-US" altLang="ko-KR" sz="4800" b="1" dirty="0" smtClean="0"/>
              <a:t>),  </a:t>
            </a:r>
          </a:p>
          <a:p>
            <a:endParaRPr lang="ko-KR"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ko-KR" altLang="en-US" b="1" dirty="0" smtClean="0"/>
              <a:t>교육</a:t>
            </a:r>
            <a:r>
              <a:rPr lang="en-US" altLang="ko-KR" b="1" dirty="0" smtClean="0"/>
              <a:t>, </a:t>
            </a:r>
            <a:r>
              <a:rPr lang="ko-KR" altLang="en-US" b="1" dirty="0" smtClean="0"/>
              <a:t>학부모 사이트</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0000" lnSpcReduction="20000"/>
          </a:bodyPr>
          <a:lstStyle/>
          <a:p>
            <a:r>
              <a:rPr lang="ko-KR" altLang="en-US" b="1" dirty="0" smtClean="0"/>
              <a:t>교육방송</a:t>
            </a:r>
            <a:r>
              <a:rPr lang="en-US" altLang="ko-KR" b="1" dirty="0" smtClean="0"/>
              <a:t>(</a:t>
            </a:r>
            <a:r>
              <a:rPr lang="en-US" altLang="ko-KR" b="1" u="sng" dirty="0" smtClean="0">
                <a:hlinkClick r:id="rId2"/>
              </a:rPr>
              <a:t>http://www.ebsi.co.kr/</a:t>
            </a:r>
            <a:r>
              <a:rPr lang="en-US" altLang="ko-KR" b="1" dirty="0" smtClean="0"/>
              <a:t>),</a:t>
            </a:r>
            <a:endParaRPr lang="ko-KR" altLang="en-US" dirty="0" smtClean="0"/>
          </a:p>
          <a:p>
            <a:r>
              <a:rPr lang="ko-KR" altLang="en-US" dirty="0" smtClean="0"/>
              <a:t> </a:t>
            </a:r>
          </a:p>
          <a:p>
            <a:r>
              <a:rPr lang="ko-KR" altLang="en-US" b="1" dirty="0" smtClean="0"/>
              <a:t>교육현장체험수기</a:t>
            </a:r>
            <a:r>
              <a:rPr lang="en-US" altLang="ko-KR" b="1" dirty="0" smtClean="0"/>
              <a:t>(</a:t>
            </a:r>
            <a:r>
              <a:rPr lang="en-US" altLang="ko-KR" b="1" u="sng" dirty="0" smtClean="0">
                <a:hlinkClick r:id="rId3"/>
              </a:rPr>
              <a:t>http://home.ebs.co.kr/educam/index.html</a:t>
            </a:r>
            <a:r>
              <a:rPr lang="en-US" altLang="ko-KR" b="1" dirty="0" smtClean="0"/>
              <a:t>),</a:t>
            </a:r>
            <a:endParaRPr lang="ko-KR" altLang="en-US" dirty="0" smtClean="0"/>
          </a:p>
          <a:p>
            <a:r>
              <a:rPr lang="ko-KR" altLang="en-US" dirty="0" smtClean="0"/>
              <a:t> </a:t>
            </a:r>
          </a:p>
          <a:p>
            <a:r>
              <a:rPr lang="ko-KR" altLang="en-US" b="1" dirty="0" err="1" smtClean="0"/>
              <a:t>꿀맛닷컴</a:t>
            </a:r>
            <a:r>
              <a:rPr lang="en-US" altLang="ko-KR" b="1" dirty="0" smtClean="0"/>
              <a:t>(</a:t>
            </a:r>
            <a:r>
              <a:rPr lang="en-US" altLang="ko-KR" b="1" u="sng" dirty="0" smtClean="0">
                <a:hlinkClick r:id="rId4"/>
              </a:rPr>
              <a:t>http://www.kkulmat.com/index.jsp</a:t>
            </a:r>
            <a:r>
              <a:rPr lang="en-US" altLang="ko-KR" b="1" dirty="0" smtClean="0"/>
              <a:t>), </a:t>
            </a:r>
            <a:endParaRPr lang="ko-KR" altLang="en-US" dirty="0" smtClean="0"/>
          </a:p>
          <a:p>
            <a:r>
              <a:rPr lang="ko-KR" altLang="en-US" dirty="0" smtClean="0"/>
              <a:t> </a:t>
            </a:r>
          </a:p>
          <a:p>
            <a:r>
              <a:rPr lang="ko-KR" altLang="en-US" b="1" dirty="0" smtClean="0"/>
              <a:t>이부영의 초등교실</a:t>
            </a:r>
            <a:r>
              <a:rPr lang="en-US" altLang="ko-KR" b="1" dirty="0" smtClean="0"/>
              <a:t>(</a:t>
            </a:r>
            <a:r>
              <a:rPr lang="en-US" altLang="ko-KR" b="1" u="sng" dirty="0" smtClean="0">
                <a:hlinkClick r:id="rId5"/>
              </a:rPr>
              <a:t>http://eboo0.com/</a:t>
            </a:r>
            <a:r>
              <a:rPr lang="en-US" altLang="ko-KR" b="1" dirty="0" smtClean="0"/>
              <a:t>),</a:t>
            </a:r>
            <a:endParaRPr lang="ko-KR" altLang="en-US" dirty="0" smtClean="0"/>
          </a:p>
          <a:p>
            <a:r>
              <a:rPr lang="ko-KR" altLang="en-US" dirty="0" smtClean="0"/>
              <a:t> </a:t>
            </a:r>
          </a:p>
          <a:p>
            <a:r>
              <a:rPr lang="ko-KR" altLang="en-US" b="1" dirty="0" err="1" smtClean="0"/>
              <a:t>초중등에듀넷</a:t>
            </a:r>
            <a:r>
              <a:rPr lang="en-US" altLang="ko-KR" b="1" dirty="0" smtClean="0"/>
              <a:t>(</a:t>
            </a:r>
            <a:r>
              <a:rPr lang="en-US" altLang="ko-KR" b="1" u="sng" dirty="0" smtClean="0">
                <a:hlinkClick r:id="rId6"/>
              </a:rPr>
              <a:t>http://www.edunet4u.net/index.jsp</a:t>
            </a:r>
            <a:r>
              <a:rPr lang="en-US" altLang="ko-KR" b="1" dirty="0" smtClean="0"/>
              <a:t>), </a:t>
            </a:r>
            <a:endParaRPr lang="ko-KR" altLang="en-US" dirty="0" smtClean="0"/>
          </a:p>
          <a:p>
            <a:r>
              <a:rPr lang="ko-KR" altLang="en-US" dirty="0" smtClean="0"/>
              <a:t> </a:t>
            </a:r>
          </a:p>
          <a:p>
            <a:r>
              <a:rPr lang="ko-KR" altLang="en-US" b="1" dirty="0" smtClean="0"/>
              <a:t>사이버 훈장</a:t>
            </a:r>
            <a:r>
              <a:rPr lang="en-US" altLang="ko-KR" b="1" dirty="0" smtClean="0"/>
              <a:t>(</a:t>
            </a:r>
            <a:r>
              <a:rPr lang="en-US" altLang="ko-KR" b="1" u="sng" dirty="0" smtClean="0">
                <a:hlinkClick r:id="rId7"/>
              </a:rPr>
              <a:t>http://www.cyberhunjang.com/</a:t>
            </a:r>
            <a:r>
              <a:rPr lang="en-US" altLang="ko-KR" b="1" dirty="0" smtClean="0"/>
              <a:t>),</a:t>
            </a:r>
            <a:endParaRPr lang="ko-KR" altLang="en-US" dirty="0" smtClean="0"/>
          </a:p>
          <a:p>
            <a:r>
              <a:rPr lang="ko-KR" altLang="en-US" dirty="0" smtClean="0"/>
              <a:t> </a:t>
            </a:r>
          </a:p>
          <a:p>
            <a:r>
              <a:rPr lang="ko-KR" altLang="en-US" b="1" dirty="0" smtClean="0"/>
              <a:t>경남교수학습지원센터</a:t>
            </a:r>
            <a:r>
              <a:rPr lang="en-US" altLang="ko-KR" b="1" dirty="0" smtClean="0"/>
              <a:t>(</a:t>
            </a:r>
            <a:r>
              <a:rPr lang="en-US" altLang="ko-KR" b="1" u="sng" dirty="0" smtClean="0">
                <a:hlinkClick r:id="rId8"/>
              </a:rPr>
              <a:t>http://www.gnedu.net/gnedu/main/main.xm</a:t>
            </a:r>
            <a:r>
              <a:rPr lang="en-US" altLang="ko-KR" b="1" dirty="0" smtClean="0"/>
              <a:t>),</a:t>
            </a:r>
            <a:endParaRPr lang="ko-KR" altLang="en-US" dirty="0" smtClean="0"/>
          </a:p>
          <a:p>
            <a:r>
              <a:rPr lang="ko-KR" altLang="en-US" dirty="0" smtClean="0"/>
              <a:t> </a:t>
            </a:r>
          </a:p>
          <a:p>
            <a:r>
              <a:rPr lang="ko-KR" altLang="en-US" b="1" dirty="0" smtClean="0"/>
              <a:t>학습 </a:t>
            </a:r>
            <a:r>
              <a:rPr lang="ko-KR" altLang="en-US" b="1" dirty="0" err="1" smtClean="0"/>
              <a:t>브로그</a:t>
            </a:r>
            <a:r>
              <a:rPr lang="en-US" altLang="ko-KR" b="1" dirty="0" smtClean="0"/>
              <a:t>(</a:t>
            </a:r>
            <a:r>
              <a:rPr lang="en-US" altLang="ko-KR" b="1" dirty="0" smtClean="0">
                <a:hlinkClick r:id="rId9"/>
              </a:rPr>
              <a:t>http://blog.daum.net/dldma2007/6776459</a:t>
            </a:r>
            <a:r>
              <a:rPr lang="en-US" altLang="ko-KR" b="1" dirty="0" smtClean="0"/>
              <a:t>),</a:t>
            </a:r>
            <a:endParaRPr lang="ko-KR" altLang="en-US" dirty="0" smtClean="0"/>
          </a:p>
          <a:p>
            <a:r>
              <a:rPr lang="ko-KR" altLang="en-US" dirty="0" smtClean="0"/>
              <a:t> </a:t>
            </a:r>
          </a:p>
          <a:p>
            <a:r>
              <a:rPr lang="ko-KR" altLang="en-US" b="1" dirty="0" smtClean="0"/>
              <a:t>쑥쑥</a:t>
            </a:r>
            <a:r>
              <a:rPr lang="en-US" altLang="ko-KR" b="1" dirty="0" smtClean="0"/>
              <a:t>(</a:t>
            </a:r>
            <a:r>
              <a:rPr lang="en-US" altLang="ko-KR" b="1" u="sng" dirty="0" smtClean="0">
                <a:hlinkClick r:id="rId10"/>
              </a:rPr>
              <a:t>http://www.suksuk.co.kr/index.php3</a:t>
            </a:r>
            <a:r>
              <a:rPr lang="ko-KR" altLang="en-US" b="1" dirty="0" smtClean="0"/>
              <a:t> </a:t>
            </a:r>
            <a:r>
              <a:rPr lang="en-US" altLang="ko-KR" b="1" dirty="0" smtClean="0"/>
              <a:t>),</a:t>
            </a:r>
            <a:endParaRPr lang="ko-KR" altLang="en-US" dirty="0" smtClean="0"/>
          </a:p>
          <a:p>
            <a:r>
              <a:rPr lang="ko-KR" altLang="en-US" dirty="0" smtClean="0"/>
              <a:t> </a:t>
            </a:r>
          </a:p>
          <a:p>
            <a:r>
              <a:rPr lang="ko-KR" altLang="en-US" b="1" dirty="0" smtClean="0"/>
              <a:t>잠수네</a:t>
            </a:r>
            <a:r>
              <a:rPr lang="en-US" altLang="ko-KR" b="1" dirty="0" smtClean="0"/>
              <a:t>(</a:t>
            </a:r>
            <a:r>
              <a:rPr lang="en-US" altLang="ko-KR" b="1" u="sng" dirty="0" smtClean="0">
                <a:hlinkClick r:id="rId11"/>
              </a:rPr>
              <a:t>http://www.jamsune.com/</a:t>
            </a:r>
            <a:r>
              <a:rPr lang="ko-KR" altLang="en-US" b="1" dirty="0" smtClean="0"/>
              <a:t> </a:t>
            </a:r>
            <a:r>
              <a:rPr lang="en-US" altLang="ko-KR" b="1" dirty="0" smtClean="0"/>
              <a:t>),</a:t>
            </a:r>
            <a:endParaRPr lang="ko-KR" altLang="en-US" dirty="0" smtClean="0"/>
          </a:p>
          <a:p>
            <a:r>
              <a:rPr lang="ko-KR" altLang="en-US" dirty="0" smtClean="0"/>
              <a:t> </a:t>
            </a:r>
          </a:p>
          <a:p>
            <a:endParaRPr lang="ko-KR"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dirty="0" smtClean="0"/>
              <a:t>기계공학을 전공한 </a:t>
            </a:r>
            <a:r>
              <a:rPr lang="ko-KR" altLang="en-US" sz="2800" dirty="0" err="1" smtClean="0"/>
              <a:t>조벽교수의</a:t>
            </a:r>
            <a:r>
              <a:rPr lang="ko-KR" altLang="en-US" sz="2800" dirty="0" smtClean="0"/>
              <a:t> 새시대교수법</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US" altLang="ko-KR" b="1" dirty="0" smtClean="0">
                <a:hlinkClick r:id="rId2"/>
              </a:rPr>
              <a:t>http://www.me.mtu.edu/~peckcho/</a:t>
            </a:r>
            <a:r>
              <a:rPr lang="ko-KR" altLang="en-US" dirty="0" smtClean="0"/>
              <a:t/>
            </a:r>
            <a:br>
              <a:rPr lang="ko-KR" altLang="en-US" dirty="0" smtClean="0"/>
            </a:br>
            <a:r>
              <a:rPr lang="ko-KR" altLang="en-US" dirty="0" smtClean="0"/>
              <a:t/>
            </a:r>
            <a:br>
              <a:rPr lang="ko-KR" altLang="en-US" dirty="0" smtClean="0"/>
            </a:br>
            <a:r>
              <a:rPr lang="ko-KR" altLang="en-US" b="1" dirty="0" err="1" smtClean="0">
                <a:hlinkClick r:id="rId3"/>
              </a:rPr>
              <a:t>조벽의</a:t>
            </a:r>
            <a:r>
              <a:rPr lang="ko-KR" altLang="en-US" b="1" dirty="0" smtClean="0">
                <a:hlinkClick r:id="rId3"/>
              </a:rPr>
              <a:t> 새시대 교수법</a:t>
            </a:r>
            <a:r>
              <a:rPr lang="ko-KR" altLang="en-US" dirty="0" smtClean="0"/>
              <a:t/>
            </a:r>
            <a:br>
              <a:rPr lang="ko-KR" altLang="en-US" dirty="0" smtClean="0"/>
            </a:br>
            <a:endParaRPr lang="ko-KR" altLang="en-US" dirty="0" smtClean="0"/>
          </a:p>
          <a:p>
            <a:r>
              <a:rPr lang="en-US" altLang="ko-KR" b="1" dirty="0" smtClean="0">
                <a:hlinkClick r:id="rId3"/>
              </a:rPr>
              <a:t>http://www.me.mtu.edu/~peckcho/korean.</a:t>
            </a:r>
            <a:endParaRPr lang="ko-KR"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dirty="0" smtClean="0"/>
              <a:t>기계공학을 전공한 </a:t>
            </a:r>
            <a:r>
              <a:rPr lang="ko-KR" altLang="en-US" sz="2800" dirty="0" err="1" smtClean="0"/>
              <a:t>조벽교수의</a:t>
            </a:r>
            <a:r>
              <a:rPr lang="ko-KR" altLang="en-US" sz="2800" dirty="0" smtClean="0"/>
              <a:t> 새시대교수법</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altLang="ko-KR" dirty="0" smtClean="0"/>
              <a:t>[PDF]</a:t>
            </a:r>
            <a:r>
              <a:rPr lang="ko-KR" altLang="en-US" b="1" dirty="0" err="1" smtClean="0">
                <a:hlinkClick r:id="rId2"/>
              </a:rPr>
              <a:t>조벽</a:t>
            </a:r>
            <a:endParaRPr lang="ko-KR" altLang="en-US" dirty="0" smtClean="0"/>
          </a:p>
          <a:p>
            <a:r>
              <a:rPr lang="ko-KR" altLang="en-US" dirty="0" smtClean="0"/>
              <a:t>  </a:t>
            </a:r>
          </a:p>
          <a:p>
            <a:r>
              <a:rPr lang="en-US" altLang="ko-KR" dirty="0" smtClean="0"/>
              <a:t>[DOC]</a:t>
            </a:r>
            <a:r>
              <a:rPr lang="en-US" altLang="ko-KR" dirty="0" smtClean="0">
                <a:hlinkClick r:id="rId3"/>
              </a:rPr>
              <a:t>anual4.doc - </a:t>
            </a:r>
            <a:r>
              <a:rPr lang="ko-KR" altLang="en-US" b="1" dirty="0" smtClean="0">
                <a:hlinkClick r:id="rId3"/>
              </a:rPr>
              <a:t>새시대 교수법</a:t>
            </a:r>
            <a:r>
              <a:rPr lang="ko-KR" altLang="en-US" dirty="0" smtClean="0"/>
              <a:t> </a:t>
            </a:r>
          </a:p>
          <a:p>
            <a:r>
              <a:rPr lang="ko-KR" altLang="en-US" dirty="0" smtClean="0"/>
              <a:t> </a:t>
            </a:r>
          </a:p>
          <a:p>
            <a:r>
              <a:rPr lang="en-US" altLang="ko-KR" dirty="0" smtClean="0"/>
              <a:t>[PDF]</a:t>
            </a:r>
            <a:r>
              <a:rPr lang="en-US" altLang="ko-KR" dirty="0" smtClean="0">
                <a:hlinkClick r:id="rId4"/>
              </a:rPr>
              <a:t>21</a:t>
            </a:r>
            <a:r>
              <a:rPr lang="ko-KR" altLang="en-US" dirty="0" smtClean="0">
                <a:hlinkClick r:id="rId4"/>
              </a:rPr>
              <a:t>세기 개인 경쟁력의 핵심 요소 </a:t>
            </a:r>
          </a:p>
          <a:p>
            <a:endParaRPr lang="en-US" altLang="ko-KR" dirty="0" smtClean="0"/>
          </a:p>
          <a:p>
            <a:r>
              <a:rPr lang="en-US" altLang="ko-KR" dirty="0" smtClean="0">
                <a:hlinkClick r:id="rId5"/>
              </a:rPr>
              <a:t>ES24 - [</a:t>
            </a:r>
            <a:r>
              <a:rPr lang="ko-KR" altLang="en-US" dirty="0" smtClean="0">
                <a:hlinkClick r:id="rId5"/>
              </a:rPr>
              <a:t>국내도서</a:t>
            </a:r>
            <a:r>
              <a:rPr lang="en-US" altLang="ko-KR" dirty="0" smtClean="0">
                <a:hlinkClick r:id="rId5"/>
              </a:rPr>
              <a:t>]</a:t>
            </a:r>
            <a:r>
              <a:rPr lang="ko-KR" altLang="en-US" b="1" dirty="0" err="1" smtClean="0">
                <a:hlinkClick r:id="rId5"/>
              </a:rPr>
              <a:t>조벽</a:t>
            </a:r>
            <a:r>
              <a:rPr lang="ko-KR" altLang="en-US" dirty="0" smtClean="0">
                <a:hlinkClick r:id="rId5"/>
              </a:rPr>
              <a:t> 교수의 영어강의 노하우</a:t>
            </a:r>
            <a:endParaRPr lang="ko-KR" altLang="en-US" dirty="0" smtClean="0"/>
          </a:p>
          <a:p>
            <a:r>
              <a:rPr lang="ko-KR" altLang="en-US" dirty="0" smtClean="0"/>
              <a:t> </a:t>
            </a:r>
          </a:p>
          <a:p>
            <a:r>
              <a:rPr lang="ko-KR" altLang="en-US" dirty="0" smtClean="0">
                <a:hlinkClick r:id="rId6"/>
              </a:rPr>
              <a:t>강의 </a:t>
            </a:r>
            <a:r>
              <a:rPr lang="en-US" altLang="ko-KR" dirty="0" smtClean="0">
                <a:hlinkClick r:id="rId6"/>
              </a:rPr>
              <a:t>Tips - [</a:t>
            </a:r>
            <a:r>
              <a:rPr lang="ko-KR" altLang="en-US" dirty="0" err="1" smtClean="0">
                <a:hlinkClick r:id="rId6"/>
              </a:rPr>
              <a:t>강의법</a:t>
            </a:r>
            <a:r>
              <a:rPr lang="en-US" altLang="ko-KR" dirty="0" smtClean="0">
                <a:hlinkClick r:id="rId6"/>
              </a:rPr>
              <a:t>] </a:t>
            </a:r>
            <a:r>
              <a:rPr lang="ko-KR" altLang="en-US" dirty="0" err="1" smtClean="0">
                <a:hlinkClick r:id="rId6"/>
              </a:rPr>
              <a:t>조벽</a:t>
            </a:r>
            <a:r>
              <a:rPr lang="ko-KR" altLang="en-US" dirty="0" smtClean="0">
                <a:hlinkClick r:id="rId6"/>
              </a:rPr>
              <a:t> 교수의 </a:t>
            </a:r>
            <a:r>
              <a:rPr lang="ko-KR" altLang="en-US" b="1" dirty="0" smtClean="0">
                <a:hlinkClick r:id="rId6"/>
              </a:rPr>
              <a:t>새시대교수법</a:t>
            </a:r>
            <a:r>
              <a:rPr lang="ko-KR" altLang="en-US" dirty="0" smtClean="0">
                <a:hlinkClick r:id="rId6"/>
              </a:rPr>
              <a:t> 사이트</a:t>
            </a:r>
            <a:endParaRPr lang="ko-KR" altLang="en-US" dirty="0" smtClean="0"/>
          </a:p>
          <a:p>
            <a:r>
              <a:rPr lang="ko-KR" altLang="en-US" dirty="0" smtClean="0"/>
              <a:t>  </a:t>
            </a:r>
          </a:p>
          <a:p>
            <a:endParaRPr lang="ko-KR"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800" dirty="0" smtClean="0"/>
              <a:t>기계공학을 전공한 </a:t>
            </a:r>
            <a:r>
              <a:rPr lang="ko-KR" altLang="en-US" sz="2800" dirty="0" err="1" smtClean="0"/>
              <a:t>조벽교수의</a:t>
            </a:r>
            <a:r>
              <a:rPr lang="ko-KR" altLang="en-US" sz="2800" dirty="0" smtClean="0"/>
              <a:t> 새시대교수법</a:t>
            </a: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altLang="ko-KR" dirty="0" smtClean="0"/>
              <a:t>[WK]</a:t>
            </a:r>
            <a:r>
              <a:rPr lang="ko-KR" altLang="en-US" b="1" dirty="0" err="1" smtClean="0">
                <a:hlinkClick r:id="rId2"/>
              </a:rPr>
              <a:t>조벽</a:t>
            </a:r>
            <a:r>
              <a:rPr lang="ko-KR" altLang="en-US" b="1" dirty="0" smtClean="0">
                <a:hlinkClick r:id="rId2"/>
              </a:rPr>
              <a:t> 교수의 </a:t>
            </a:r>
            <a:r>
              <a:rPr lang="ko-KR" altLang="en-US" b="1" dirty="0" err="1" smtClean="0">
                <a:hlinkClick r:id="rId2"/>
              </a:rPr>
              <a:t>명강의</a:t>
            </a:r>
            <a:r>
              <a:rPr lang="ko-KR" altLang="en-US" b="1" dirty="0" smtClean="0">
                <a:hlinkClick r:id="rId2"/>
              </a:rPr>
              <a:t> 노하우</a:t>
            </a:r>
            <a:r>
              <a:rPr lang="ko-KR" altLang="en-US" dirty="0" smtClean="0"/>
              <a:t> </a:t>
            </a:r>
          </a:p>
          <a:p>
            <a:r>
              <a:rPr lang="ko-KR" altLang="en-US" dirty="0" smtClean="0"/>
              <a:t> </a:t>
            </a:r>
          </a:p>
          <a:p>
            <a:r>
              <a:rPr lang="ko-KR" altLang="en-US" b="1" dirty="0" smtClean="0">
                <a:hlinkClick r:id="rId3"/>
              </a:rPr>
              <a:t>새시대 교수법</a:t>
            </a:r>
            <a:r>
              <a:rPr lang="en-US" altLang="ko-KR" dirty="0" smtClean="0">
                <a:hlinkClick r:id="rId3"/>
              </a:rPr>
              <a:t>189 </a:t>
            </a:r>
            <a:r>
              <a:rPr lang="ko-KR" altLang="en-US" dirty="0" smtClean="0">
                <a:hlinkClick r:id="rId3"/>
              </a:rPr>
              <a:t>학습자중심교육 </a:t>
            </a:r>
            <a:r>
              <a:rPr lang="en-US" altLang="ko-KR" dirty="0" smtClean="0">
                <a:hlinkClick r:id="rId3"/>
              </a:rPr>
              <a:t>4</a:t>
            </a:r>
            <a:r>
              <a:rPr lang="ko-KR" altLang="en-US" dirty="0" smtClean="0"/>
              <a:t> </a:t>
            </a:r>
          </a:p>
          <a:p>
            <a:r>
              <a:rPr lang="ko-KR" altLang="en-US" dirty="0" smtClean="0"/>
              <a:t> </a:t>
            </a:r>
          </a:p>
          <a:p>
            <a:r>
              <a:rPr lang="ko-KR" altLang="en-US" dirty="0" smtClean="0">
                <a:hlinkClick r:id="rId4"/>
              </a:rPr>
              <a:t> </a:t>
            </a:r>
            <a:r>
              <a:rPr lang="en-US" altLang="ko-KR" dirty="0" smtClean="0">
                <a:hlinkClick r:id="rId4"/>
              </a:rPr>
              <a:t>"</a:t>
            </a:r>
            <a:r>
              <a:rPr lang="ko-KR" altLang="en-US" dirty="0" smtClean="0">
                <a:hlinkClick r:id="rId4"/>
              </a:rPr>
              <a:t>조기유학 성공보다 실패확률 훨씬 높아</a:t>
            </a:r>
            <a:r>
              <a:rPr lang="en-US" altLang="ko-KR" dirty="0" smtClean="0">
                <a:hlinkClick r:id="rId4"/>
              </a:rPr>
              <a:t>"</a:t>
            </a:r>
            <a:endParaRPr lang="ko-KR" altLang="en-US" dirty="0" smtClean="0"/>
          </a:p>
          <a:p>
            <a:r>
              <a:rPr lang="ko-KR" altLang="en-US" dirty="0" smtClean="0"/>
              <a:t>  </a:t>
            </a:r>
            <a:endParaRPr lang="en-US" altLang="ko-KR" dirty="0" smtClean="0"/>
          </a:p>
          <a:p>
            <a:r>
              <a:rPr lang="ko-KR" altLang="en-US" dirty="0" smtClean="0">
                <a:hlinkClick r:id="rId5"/>
              </a:rPr>
              <a:t>타인의 취향 </a:t>
            </a:r>
            <a:r>
              <a:rPr lang="en-US" altLang="ko-KR" dirty="0" smtClean="0">
                <a:hlinkClick r:id="rId5"/>
              </a:rPr>
              <a:t>:: </a:t>
            </a:r>
            <a:r>
              <a:rPr lang="ko-KR" altLang="en-US" dirty="0" smtClean="0">
                <a:hlinkClick r:id="rId5"/>
              </a:rPr>
              <a:t>주말 공부 </a:t>
            </a:r>
            <a:r>
              <a:rPr lang="en-US" altLang="ko-KR" dirty="0" smtClean="0">
                <a:hlinkClick r:id="rId5"/>
              </a:rPr>
              <a:t>: '</a:t>
            </a:r>
            <a:r>
              <a:rPr lang="ko-KR" altLang="en-US" b="1" dirty="0" err="1" smtClean="0">
                <a:hlinkClick r:id="rId5"/>
              </a:rPr>
              <a:t>조벽</a:t>
            </a:r>
            <a:r>
              <a:rPr lang="ko-KR" altLang="en-US" dirty="0" err="1" smtClean="0">
                <a:hlinkClick r:id="rId5"/>
              </a:rPr>
              <a:t>교수의</a:t>
            </a:r>
            <a:r>
              <a:rPr lang="ko-KR" altLang="en-US" dirty="0" smtClean="0">
                <a:hlinkClick r:id="rId5"/>
              </a:rPr>
              <a:t> 창의성</a:t>
            </a:r>
            <a:r>
              <a:rPr lang="en-US" altLang="ko-KR" dirty="0" smtClean="0">
                <a:hlinkClick r:id="rId5"/>
              </a:rPr>
              <a:t>' </a:t>
            </a:r>
            <a:r>
              <a:rPr lang="ko-KR" altLang="en-US" dirty="0" smtClean="0">
                <a:hlinkClick r:id="rId5"/>
              </a:rPr>
              <a:t>강연</a:t>
            </a:r>
            <a:endParaRPr lang="ko-KR" altLang="en-US" dirty="0" smtClean="0"/>
          </a:p>
          <a:p>
            <a:r>
              <a:rPr lang="ko-KR" altLang="en-US" dirty="0" smtClean="0"/>
              <a:t>  </a:t>
            </a:r>
          </a:p>
          <a:p>
            <a:r>
              <a:rPr lang="ko-KR" altLang="en-US" dirty="0" smtClean="0">
                <a:hlinkClick r:id="rId6"/>
              </a:rPr>
              <a:t>구수한 큰 맛 </a:t>
            </a:r>
            <a:r>
              <a:rPr lang="en-US" altLang="ko-KR" dirty="0" smtClean="0">
                <a:hlinkClick r:id="rId6"/>
              </a:rPr>
              <a:t>: </a:t>
            </a:r>
            <a:r>
              <a:rPr lang="ko-KR" altLang="en-US" dirty="0" err="1" smtClean="0">
                <a:hlinkClick r:id="rId6"/>
              </a:rPr>
              <a:t>조벽</a:t>
            </a:r>
            <a:r>
              <a:rPr lang="ko-KR" altLang="en-US" dirty="0" smtClean="0">
                <a:hlinkClick r:id="rId6"/>
              </a:rPr>
              <a:t> 교수님의 </a:t>
            </a:r>
            <a:r>
              <a:rPr lang="en-US" altLang="ko-KR" dirty="0" smtClean="0">
                <a:hlinkClick r:id="rId6"/>
              </a:rPr>
              <a:t>'</a:t>
            </a:r>
            <a:r>
              <a:rPr lang="ko-KR" altLang="en-US" dirty="0" smtClean="0">
                <a:hlinkClick r:id="rId6"/>
              </a:rPr>
              <a:t>창의적 리더십</a:t>
            </a:r>
            <a:r>
              <a:rPr lang="en-US" altLang="ko-KR" dirty="0" smtClean="0">
                <a:hlinkClick r:id="rId6"/>
              </a:rPr>
              <a:t>' </a:t>
            </a:r>
            <a:r>
              <a:rPr lang="ko-KR" altLang="en-US" dirty="0" smtClean="0">
                <a:hlinkClick r:id="rId6"/>
              </a:rPr>
              <a:t>세미나 </a:t>
            </a:r>
            <a:r>
              <a:rPr lang="en-US" altLang="ko-KR" dirty="0" smtClean="0">
                <a:hlinkClick r:id="rId6"/>
              </a:rPr>
              <a:t>- 1 </a:t>
            </a:r>
          </a:p>
          <a:p>
            <a:endParaRPr lang="ko-KR" altLang="en-US" dirty="0" smtClean="0"/>
          </a:p>
          <a:p>
            <a:endParaRPr lang="ko-KR" alt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8596" y="285728"/>
            <a:ext cx="8229600" cy="11430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sz="2800" b="1" dirty="0" smtClean="0"/>
              <a:t/>
            </a:r>
            <a:br>
              <a:rPr lang="en-US" altLang="ko-KR" sz="2800" b="1" dirty="0" smtClean="0"/>
            </a:br>
            <a:r>
              <a:rPr lang="ko-KR" altLang="en-US" sz="3600" b="1" dirty="0" smtClean="0"/>
              <a:t>최성애박사 행복치료</a:t>
            </a:r>
            <a:r>
              <a:rPr lang="ko-KR" altLang="en-US" sz="2800" b="1" dirty="0" smtClean="0"/>
              <a:t>  </a:t>
            </a:r>
            <a:br>
              <a:rPr lang="ko-KR" altLang="en-US" sz="2800" b="1" dirty="0" smtClean="0"/>
            </a:br>
            <a:endParaRPr lang="ko-KR" altLang="en-US" sz="28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ko-KR" altLang="en-US" dirty="0" err="1" smtClean="0">
                <a:hlinkClick r:id="rId2"/>
              </a:rPr>
              <a:t>부부사이에도</a:t>
            </a:r>
            <a:r>
              <a:rPr lang="ko-KR" altLang="en-US" dirty="0" smtClean="0">
                <a:hlinkClick r:id="rId2"/>
              </a:rPr>
              <a:t> </a:t>
            </a:r>
            <a:r>
              <a:rPr lang="ko-KR" altLang="en-US" dirty="0" err="1" smtClean="0">
                <a:hlinkClick r:id="rId2"/>
              </a:rPr>
              <a:t>리모델링이</a:t>
            </a:r>
            <a:r>
              <a:rPr lang="ko-KR" altLang="en-US" dirty="0" smtClean="0">
                <a:hlinkClick r:id="rId2"/>
              </a:rPr>
              <a:t> 필요하다 </a:t>
            </a:r>
            <a:r>
              <a:rPr lang="en-US" altLang="ko-KR" dirty="0" smtClean="0">
                <a:hlinkClick r:id="rId2"/>
              </a:rPr>
              <a:t>- </a:t>
            </a:r>
            <a:r>
              <a:rPr lang="ko-KR" altLang="en-US" dirty="0" smtClean="0">
                <a:hlinkClick r:id="rId2"/>
              </a:rPr>
              <a:t>최성애 박사의 부부를 위한 행복 </a:t>
            </a:r>
            <a:r>
              <a:rPr lang="en-US" altLang="ko-KR" b="1" dirty="0" smtClean="0">
                <a:hlinkClick r:id="rId2"/>
              </a:rPr>
              <a:t>...</a:t>
            </a:r>
            <a:endParaRPr lang="en-US" altLang="ko-KR" b="1" dirty="0" smtClean="0"/>
          </a:p>
          <a:p>
            <a:endParaRPr lang="ko-KR" altLang="en-US" dirty="0" smtClean="0"/>
          </a:p>
          <a:p>
            <a:r>
              <a:rPr lang="ko-KR" altLang="en-US" dirty="0" smtClean="0"/>
              <a:t> </a:t>
            </a:r>
            <a:r>
              <a:rPr lang="ko-KR" altLang="en-US" dirty="0" smtClean="0">
                <a:hlinkClick r:id="rId3"/>
              </a:rPr>
              <a:t>최성애 박사의 행복수업</a:t>
            </a:r>
            <a:r>
              <a:rPr lang="en-US" altLang="ko-KR" dirty="0" smtClean="0">
                <a:hlinkClick r:id="rId3"/>
              </a:rPr>
              <a:t>(</a:t>
            </a:r>
            <a:r>
              <a:rPr lang="ko-KR" altLang="en-US" dirty="0" smtClean="0">
                <a:hlinkClick r:id="rId3"/>
              </a:rPr>
              <a:t>부부치료 및 부모교육</a:t>
            </a:r>
            <a:r>
              <a:rPr lang="en-US" altLang="ko-KR" dirty="0" smtClean="0">
                <a:hlinkClick r:id="rId3"/>
              </a:rPr>
              <a:t>) - </a:t>
            </a:r>
            <a:r>
              <a:rPr lang="ko-KR" altLang="en-US" dirty="0" smtClean="0">
                <a:hlinkClick r:id="rId3"/>
              </a:rPr>
              <a:t>강남구 </a:t>
            </a:r>
            <a:r>
              <a:rPr lang="en-US" altLang="ko-KR" dirty="0" smtClean="0">
                <a:hlinkClick r:id="rId3"/>
              </a:rPr>
              <a:t>U</a:t>
            </a:r>
            <a:r>
              <a:rPr lang="ko-KR" altLang="en-US" dirty="0" smtClean="0">
                <a:hlinkClick r:id="rId3"/>
              </a:rPr>
              <a:t>평생학습센터</a:t>
            </a:r>
            <a:endParaRPr lang="en-US" altLang="ko-KR" dirty="0" smtClean="0"/>
          </a:p>
          <a:p>
            <a:endParaRPr lang="ko-KR" altLang="en-US" dirty="0" smtClean="0"/>
          </a:p>
          <a:p>
            <a:r>
              <a:rPr lang="ko-KR" altLang="en-US" dirty="0" smtClean="0"/>
              <a:t> </a:t>
            </a:r>
            <a:r>
              <a:rPr lang="ko-KR" altLang="en-US" dirty="0" smtClean="0">
                <a:hlinkClick r:id="rId4"/>
              </a:rPr>
              <a:t>최성애 </a:t>
            </a:r>
            <a:r>
              <a:rPr lang="en-US" altLang="ko-KR" dirty="0" smtClean="0">
                <a:hlinkClick r:id="rId4"/>
              </a:rPr>
              <a:t>- [</a:t>
            </a:r>
            <a:r>
              <a:rPr lang="ko-KR" altLang="en-US" dirty="0" smtClean="0">
                <a:hlinkClick r:id="rId4"/>
              </a:rPr>
              <a:t>인터넷 </a:t>
            </a:r>
            <a:r>
              <a:rPr lang="ko-KR" altLang="en-US" dirty="0" err="1" smtClean="0">
                <a:hlinkClick r:id="rId4"/>
              </a:rPr>
              <a:t>교보문고</a:t>
            </a:r>
            <a:r>
              <a:rPr lang="en-US" altLang="ko-KR" dirty="0" smtClean="0">
                <a:hlinkClick r:id="rId4"/>
              </a:rPr>
              <a:t>] </a:t>
            </a:r>
            <a:r>
              <a:rPr lang="ko-KR" altLang="en-US" dirty="0" smtClean="0">
                <a:hlinkClick r:id="rId4"/>
              </a:rPr>
              <a:t>꿈을</a:t>
            </a:r>
            <a:endParaRPr lang="ko-KR" altLang="en-US" dirty="0" smtClean="0"/>
          </a:p>
          <a:p>
            <a:endParaRPr lang="ko-KR" alt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b="1" dirty="0" smtClean="0"/>
              <a:t/>
            </a:r>
            <a:br>
              <a:rPr lang="en-US" altLang="ko-KR" b="1" dirty="0" smtClean="0"/>
            </a:br>
            <a:r>
              <a:rPr lang="ko-KR" altLang="en-US" b="1" dirty="0" smtClean="0"/>
              <a:t>최성애박사 행복치료  </a:t>
            </a:r>
            <a:br>
              <a:rPr lang="ko-KR" altLang="en-US" b="1" dirty="0" smtClean="0"/>
            </a:b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ko-KR" altLang="en-US" b="1" dirty="0" smtClean="0">
                <a:hlinkClick r:id="rId2"/>
              </a:rPr>
              <a:t>최성애 박사의 행복 수업</a:t>
            </a:r>
            <a:r>
              <a:rPr lang="en-US" altLang="ko-KR" dirty="0" smtClean="0">
                <a:hlinkClick r:id="rId2"/>
              </a:rPr>
              <a:t>-</a:t>
            </a:r>
            <a:r>
              <a:rPr lang="ko-KR" altLang="en-US" dirty="0" smtClean="0">
                <a:hlinkClick r:id="rId2"/>
              </a:rPr>
              <a:t>소중한 인생을 함께하기 위한 </a:t>
            </a:r>
            <a:r>
              <a:rPr lang="ko-KR" altLang="en-US" dirty="0" err="1" smtClean="0">
                <a:hlinkClick r:id="rId2"/>
              </a:rPr>
              <a:t>가트맨식</a:t>
            </a:r>
            <a:r>
              <a:rPr lang="ko-KR" altLang="en-US" dirty="0" smtClean="0">
                <a:hlinkClick r:id="rId2"/>
              </a:rPr>
              <a:t> </a:t>
            </a:r>
            <a:r>
              <a:rPr lang="ko-KR" altLang="en-US" b="1" dirty="0" smtClean="0">
                <a:hlinkClick r:id="rId2"/>
              </a:rPr>
              <a:t>부부</a:t>
            </a:r>
            <a:r>
              <a:rPr lang="ko-KR" altLang="en-US" dirty="0" smtClean="0">
                <a:hlinkClick r:id="rId2"/>
              </a:rPr>
              <a:t> </a:t>
            </a:r>
            <a:r>
              <a:rPr lang="en-US" altLang="ko-KR" b="1" dirty="0" smtClean="0">
                <a:hlinkClick r:id="rId2"/>
              </a:rPr>
              <a:t>...</a:t>
            </a:r>
            <a:endParaRPr lang="en-US" altLang="ko-KR" b="1" dirty="0" smtClean="0"/>
          </a:p>
          <a:p>
            <a:endParaRPr lang="ko-KR" altLang="en-US" dirty="0" smtClean="0"/>
          </a:p>
          <a:p>
            <a:r>
              <a:rPr lang="ko-KR" altLang="en-US" dirty="0" smtClean="0"/>
              <a:t> </a:t>
            </a:r>
            <a:r>
              <a:rPr lang="ko-KR" altLang="en-US" b="1" dirty="0" smtClean="0">
                <a:hlinkClick r:id="rId3"/>
              </a:rPr>
              <a:t>최성애</a:t>
            </a:r>
            <a:r>
              <a:rPr lang="ko-KR" altLang="en-US" dirty="0" smtClean="0">
                <a:hlinkClick r:id="rId3"/>
              </a:rPr>
              <a:t> </a:t>
            </a:r>
            <a:r>
              <a:rPr lang="en-US" altLang="ko-KR" dirty="0" smtClean="0">
                <a:hlinkClick r:id="rId3"/>
              </a:rPr>
              <a:t>- [</a:t>
            </a:r>
            <a:r>
              <a:rPr lang="ko-KR" altLang="en-US" dirty="0" smtClean="0">
                <a:hlinkClick r:id="rId3"/>
              </a:rPr>
              <a:t>인터넷 </a:t>
            </a:r>
            <a:r>
              <a:rPr lang="ko-KR" altLang="en-US" dirty="0" err="1" smtClean="0">
                <a:hlinkClick r:id="rId3"/>
              </a:rPr>
              <a:t>교보문고</a:t>
            </a:r>
            <a:r>
              <a:rPr lang="en-US" altLang="ko-KR" dirty="0" smtClean="0">
                <a:hlinkClick r:id="rId3"/>
              </a:rPr>
              <a:t>] </a:t>
            </a:r>
            <a:r>
              <a:rPr lang="ko-KR" altLang="en-US" dirty="0" smtClean="0">
                <a:hlinkClick r:id="rId3"/>
              </a:rPr>
              <a:t>꿈을 키우는 세상</a:t>
            </a:r>
            <a:endParaRPr lang="en-US" altLang="ko-KR" dirty="0" smtClean="0"/>
          </a:p>
          <a:p>
            <a:endParaRPr lang="ko-KR" altLang="en-US" dirty="0" smtClean="0"/>
          </a:p>
          <a:p>
            <a:r>
              <a:rPr lang="ko-KR" altLang="en-US" dirty="0" smtClean="0"/>
              <a:t> </a:t>
            </a:r>
            <a:r>
              <a:rPr lang="ko-KR" altLang="en-US" dirty="0" smtClean="0">
                <a:hlinkClick r:id="rId4"/>
              </a:rPr>
              <a:t>일류국가는 일류가족에서 시작된다 </a:t>
            </a:r>
            <a:r>
              <a:rPr lang="en-US" altLang="ko-KR" dirty="0" smtClean="0">
                <a:hlinkClick r:id="rId4"/>
              </a:rPr>
              <a:t>- </a:t>
            </a:r>
            <a:r>
              <a:rPr lang="ko-KR" altLang="en-US" b="1" dirty="0" smtClean="0">
                <a:hlinkClick r:id="rId4"/>
              </a:rPr>
              <a:t>최성애</a:t>
            </a:r>
            <a:r>
              <a:rPr lang="ko-KR" altLang="en-US" dirty="0" smtClean="0">
                <a:hlinkClick r:id="rId4"/>
              </a:rPr>
              <a:t> 가족</a:t>
            </a:r>
            <a:r>
              <a:rPr lang="ko-KR" altLang="en-US" b="1" dirty="0" smtClean="0">
                <a:hlinkClick r:id="rId4"/>
              </a:rPr>
              <a:t>치료</a:t>
            </a:r>
            <a:r>
              <a:rPr lang="ko-KR" altLang="en-US" dirty="0" smtClean="0">
                <a:hlinkClick r:id="rId4"/>
              </a:rPr>
              <a:t> 전문가  </a:t>
            </a:r>
          </a:p>
          <a:p>
            <a:endParaRPr lang="ko-KR"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ko-KR" altLang="en-US" dirty="0" err="1" smtClean="0"/>
              <a:t>학습감정코칭</a:t>
            </a:r>
            <a:r>
              <a:rPr lang="ko-KR" altLang="en-US" dirty="0" smtClean="0"/>
              <a:t> </a:t>
            </a:r>
            <a:r>
              <a:rPr lang="en-US" altLang="ko-KR" dirty="0" smtClean="0"/>
              <a:t>Nick </a:t>
            </a:r>
            <a:r>
              <a:rPr lang="en-US" altLang="ko-KR" dirty="0" err="1" smtClean="0"/>
              <a:t>Vujicic</a:t>
            </a:r>
            <a:r>
              <a:rPr lang="en-US" altLang="ko-KR" dirty="0" smtClean="0"/>
              <a:t> :: Attitude is Altitude :: </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altLang="ko-KR" dirty="0" smtClean="0">
                <a:hlinkClick r:id="rId2"/>
              </a:rPr>
              <a:t>Nick </a:t>
            </a:r>
            <a:r>
              <a:rPr lang="en-US" altLang="ko-KR" dirty="0" err="1" smtClean="0">
                <a:hlinkClick r:id="rId2"/>
              </a:rPr>
              <a:t>Vujicic</a:t>
            </a:r>
            <a:r>
              <a:rPr lang="en-US" altLang="ko-KR" dirty="0" smtClean="0">
                <a:hlinkClick r:id="rId2"/>
              </a:rPr>
              <a:t> :: </a:t>
            </a:r>
            <a:r>
              <a:rPr lang="ko-KR" altLang="en-US" b="1" dirty="0" err="1" smtClean="0">
                <a:hlinkClick r:id="rId2"/>
              </a:rPr>
              <a:t>학습감정코칭</a:t>
            </a:r>
            <a:r>
              <a:rPr lang="ko-KR" altLang="en-US" b="1" dirty="0" smtClean="0">
                <a:hlinkClick r:id="rId2"/>
              </a:rPr>
              <a:t> </a:t>
            </a:r>
            <a:r>
              <a:rPr lang="en-US" altLang="ko-KR" b="1" dirty="0" smtClean="0">
                <a:hlinkClick r:id="rId2"/>
              </a:rPr>
              <a:t>Attitude is Altitude</a:t>
            </a:r>
            <a:r>
              <a:rPr lang="en-US" altLang="ko-KR" dirty="0" smtClean="0">
                <a:hlinkClick r:id="rId2"/>
              </a:rPr>
              <a:t> :: </a:t>
            </a:r>
            <a:endParaRPr lang="en-US" altLang="ko-KR" dirty="0" smtClean="0"/>
          </a:p>
          <a:p>
            <a:r>
              <a:rPr lang="en-US" altLang="ko-KR" dirty="0" smtClean="0"/>
              <a:t> </a:t>
            </a:r>
          </a:p>
          <a:p>
            <a:r>
              <a:rPr lang="en-US" altLang="ko-KR" dirty="0" smtClean="0">
                <a:hlinkClick r:id="rId3"/>
              </a:rPr>
              <a:t>http://aolsearcht6.search.aol.com/aol/search?s_it=topsearchbox.search&amp;v_t=na&amp;q=attitude+is+altitude</a:t>
            </a:r>
            <a:endParaRPr lang="en-US" altLang="ko-KR" dirty="0" smtClean="0"/>
          </a:p>
          <a:p>
            <a:r>
              <a:rPr lang="en-US" altLang="ko-KR" dirty="0" smtClean="0"/>
              <a:t> </a:t>
            </a:r>
          </a:p>
          <a:p>
            <a:r>
              <a:rPr lang="en-US" altLang="ko-KR" dirty="0" smtClean="0">
                <a:hlinkClick r:id="rId4"/>
              </a:rPr>
              <a:t>Search for videos of </a:t>
            </a:r>
            <a:r>
              <a:rPr lang="en-US" altLang="ko-KR" b="1" dirty="0" smtClean="0">
                <a:hlinkClick r:id="rId4"/>
              </a:rPr>
              <a:t>attitude is altitude</a:t>
            </a:r>
            <a:endParaRPr lang="en-US" altLang="ko-KR" dirty="0" smtClean="0"/>
          </a:p>
          <a:p>
            <a:r>
              <a:rPr lang="en-US" altLang="ko-KR" dirty="0" smtClean="0"/>
              <a:t>  </a:t>
            </a:r>
          </a:p>
          <a:p>
            <a:r>
              <a:rPr lang="en-US" altLang="ko-KR" dirty="0" smtClean="0"/>
              <a:t> </a:t>
            </a:r>
          </a:p>
          <a:p>
            <a:r>
              <a:rPr lang="en-US" altLang="ko-KR" b="1" dirty="0" smtClean="0"/>
              <a:t>CHANGING YOU</a:t>
            </a:r>
            <a:br>
              <a:rPr lang="en-US" altLang="ko-KR" b="1" dirty="0" smtClean="0"/>
            </a:br>
            <a:r>
              <a:rPr lang="en-US" altLang="ko-KR" b="1" dirty="0" smtClean="0">
                <a:hlinkClick r:id="rId5"/>
              </a:rPr>
              <a:t>http://aolsearcht6.search.aol.com/aol/search?s_it=topsearchbox.search&amp;v_t=na&amp;q=CHANGING+YOU</a:t>
            </a:r>
            <a:r>
              <a:rPr lang="en-US" altLang="ko-KR" dirty="0" smtClean="0"/>
              <a:t/>
            </a:r>
            <a:br>
              <a:rPr lang="en-US" altLang="ko-KR" dirty="0" smtClean="0"/>
            </a:br>
            <a:endParaRPr lang="en-US" altLang="ko-KR" dirty="0" smtClean="0"/>
          </a:p>
          <a:p>
            <a:endParaRPr lang="ko-KR"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400" dirty="0" smtClean="0"/>
              <a:t>존 </a:t>
            </a:r>
            <a:r>
              <a:rPr lang="ko-KR" altLang="en-US" sz="2400" dirty="0" err="1" smtClean="0"/>
              <a:t>가트만</a:t>
            </a:r>
            <a:r>
              <a:rPr lang="ko-KR" altLang="en-US" sz="2400" dirty="0" smtClean="0"/>
              <a:t> 박사의 내 아이를 위한 사랑의 기술 </a:t>
            </a:r>
            <a:r>
              <a:rPr lang="en-US" altLang="ko-KR" sz="2400" dirty="0" smtClean="0"/>
              <a:t>" </a:t>
            </a:r>
            <a:r>
              <a:rPr lang="ko-KR" altLang="en-US" sz="2400" dirty="0" smtClean="0"/>
              <a:t>감정코치</a:t>
            </a:r>
            <a:r>
              <a:rPr lang="en-US" altLang="ko-KR" sz="2400" dirty="0" smtClean="0"/>
              <a:t>"</a:t>
            </a:r>
            <a:endParaRPr lang="ko-KR" altLang="en-US" sz="2400" dirty="0"/>
          </a:p>
        </p:txBody>
      </p:sp>
      <p:sp>
        <p:nvSpPr>
          <p:cNvPr id="3" name="내용 개체 틀 2"/>
          <p:cNvSpPr>
            <a:spLocks noGrp="1"/>
          </p:cNvSpPr>
          <p:nvPr>
            <p:ph idx="1"/>
          </p:nvPr>
        </p:nvSpPr>
        <p:spPr/>
        <p:txBody>
          <a:bodyPr>
            <a:normAutofit lnSpcReduction="10000"/>
          </a:bodyPr>
          <a:lstStyle/>
          <a:p>
            <a:r>
              <a:rPr lang="ko-KR" altLang="en-US" b="1" dirty="0" smtClean="0"/>
              <a:t>부부싸움 후의 감정  </a:t>
            </a:r>
            <a:r>
              <a:rPr lang="ko-KR" altLang="en-US" b="1" dirty="0" err="1" smtClean="0"/>
              <a:t>정리법</a:t>
            </a:r>
            <a:r>
              <a:rPr lang="ko-KR" altLang="en-US" dirty="0" smtClean="0"/>
              <a:t/>
            </a:r>
            <a:br>
              <a:rPr lang="ko-KR" altLang="en-US" dirty="0" smtClean="0"/>
            </a:br>
            <a:r>
              <a:rPr lang="en-US" altLang="ko-KR" b="1" dirty="0" smtClean="0"/>
              <a:t>1</a:t>
            </a:r>
            <a:r>
              <a:rPr lang="ko-KR" altLang="en-US" dirty="0" smtClean="0"/>
              <a:t>싸울 때 자신의 기분을 느낀다</a:t>
            </a:r>
            <a:r>
              <a:rPr lang="en-US" altLang="ko-KR" dirty="0" smtClean="0"/>
              <a:t>. </a:t>
            </a:r>
            <a:br>
              <a:rPr lang="en-US" altLang="ko-KR" dirty="0" smtClean="0"/>
            </a:br>
            <a:r>
              <a:rPr lang="en-US" altLang="ko-KR" b="1" dirty="0" smtClean="0"/>
              <a:t>2</a:t>
            </a:r>
            <a:r>
              <a:rPr lang="ko-KR" altLang="en-US" dirty="0" smtClean="0"/>
              <a:t>자신의 기분을 상대에게 이야기한다</a:t>
            </a:r>
            <a:r>
              <a:rPr lang="en-US" altLang="ko-KR" dirty="0" smtClean="0"/>
              <a:t>. </a:t>
            </a:r>
            <a:br>
              <a:rPr lang="en-US" altLang="ko-KR" dirty="0" smtClean="0"/>
            </a:br>
            <a:r>
              <a:rPr lang="en-US" altLang="ko-KR" b="1" dirty="0" smtClean="0"/>
              <a:t>3</a:t>
            </a:r>
            <a:r>
              <a:rPr lang="ko-KR" altLang="en-US" dirty="0" smtClean="0"/>
              <a:t>상대의 말 속에서 내가 이해한 부분을 확인한다</a:t>
            </a:r>
            <a:r>
              <a:rPr lang="en-US" altLang="ko-KR" dirty="0" smtClean="0"/>
              <a:t>. </a:t>
            </a:r>
            <a:br>
              <a:rPr lang="en-US" altLang="ko-KR" dirty="0" smtClean="0"/>
            </a:br>
            <a:r>
              <a:rPr lang="en-US" altLang="ko-KR" b="1" dirty="0" smtClean="0"/>
              <a:t>4</a:t>
            </a:r>
            <a:r>
              <a:rPr lang="ko-KR" altLang="en-US" dirty="0" smtClean="0"/>
              <a:t>감정의 홍수 상태를 점검한다</a:t>
            </a:r>
            <a:r>
              <a:rPr lang="en-US" altLang="ko-KR" dirty="0" smtClean="0"/>
              <a:t>. </a:t>
            </a:r>
            <a:br>
              <a:rPr lang="en-US" altLang="ko-KR" dirty="0" smtClean="0"/>
            </a:br>
            <a:r>
              <a:rPr lang="en-US" altLang="ko-KR" b="1" dirty="0" smtClean="0"/>
              <a:t>5</a:t>
            </a:r>
            <a:r>
              <a:rPr lang="ko-KR" altLang="en-US" dirty="0" smtClean="0"/>
              <a:t>싸움에 자신이 기여한 바를 인정한다</a:t>
            </a:r>
            <a:r>
              <a:rPr lang="en-US" altLang="ko-KR" dirty="0" smtClean="0"/>
              <a:t>. 6 </a:t>
            </a:r>
            <a:r>
              <a:rPr lang="ko-KR" altLang="en-US" dirty="0" smtClean="0"/>
              <a:t>다음에는 어떻게 개선할지 이야기를</a:t>
            </a:r>
            <a:br>
              <a:rPr lang="ko-KR" altLang="en-US" dirty="0" smtClean="0"/>
            </a:br>
            <a:r>
              <a:rPr lang="ko-KR" altLang="en-US" dirty="0" smtClean="0"/>
              <a:t>  나눈다</a:t>
            </a:r>
            <a:r>
              <a:rPr lang="en-US" altLang="ko-KR" dirty="0" smtClean="0"/>
              <a:t>. </a:t>
            </a:r>
            <a:br>
              <a:rPr lang="en-US" altLang="ko-KR" dirty="0" smtClean="0"/>
            </a:br>
            <a:r>
              <a:rPr lang="en-US" altLang="ko-KR" b="1" dirty="0" smtClean="0"/>
              <a:t>&lt;</a:t>
            </a:r>
            <a:r>
              <a:rPr lang="ko-KR" altLang="en-US" b="1" dirty="0" err="1" smtClean="0"/>
              <a:t>가트맨식</a:t>
            </a:r>
            <a:r>
              <a:rPr lang="ko-KR" altLang="en-US" b="1" dirty="0" smtClean="0"/>
              <a:t> 부부 </a:t>
            </a:r>
            <a:r>
              <a:rPr lang="ko-KR" altLang="en-US" b="1" dirty="0" err="1" smtClean="0"/>
              <a:t>감정코칭</a:t>
            </a:r>
            <a:r>
              <a:rPr lang="en-US" altLang="ko-KR" b="1" dirty="0" smtClean="0"/>
              <a:t>, </a:t>
            </a:r>
            <a:r>
              <a:rPr lang="ko-KR" altLang="en-US" b="1" dirty="0" smtClean="0"/>
              <a:t>행복 수업</a:t>
            </a:r>
            <a:r>
              <a:rPr lang="en-US" altLang="ko-KR" b="1" dirty="0" smtClean="0"/>
              <a:t>&gt; </a:t>
            </a:r>
            <a:r>
              <a:rPr lang="ko-KR" altLang="en-US" b="1" dirty="0" smtClean="0"/>
              <a:t>중</a:t>
            </a:r>
            <a:endParaRPr lang="ko-KR" alt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400" dirty="0" smtClean="0"/>
              <a:t>존 </a:t>
            </a:r>
            <a:r>
              <a:rPr lang="ko-KR" altLang="en-US" sz="2400" dirty="0" err="1" smtClean="0"/>
              <a:t>가트만</a:t>
            </a:r>
            <a:r>
              <a:rPr lang="ko-KR" altLang="en-US" sz="2400" dirty="0" smtClean="0"/>
              <a:t> 박사의 내 아이를 위한 사랑의 기술 </a:t>
            </a:r>
            <a:r>
              <a:rPr lang="en-US" altLang="ko-KR" sz="2400" dirty="0" smtClean="0"/>
              <a:t>" </a:t>
            </a:r>
            <a:r>
              <a:rPr lang="ko-KR" altLang="en-US" sz="2400" dirty="0" smtClean="0"/>
              <a:t>감정코치</a:t>
            </a:r>
            <a:r>
              <a:rPr lang="en-US" altLang="ko-KR" sz="2400" dirty="0" smtClean="0"/>
              <a:t>"</a:t>
            </a:r>
            <a:endParaRPr lang="ko-KR" altLang="en-US" sz="24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altLang="ko-KR" dirty="0" smtClean="0"/>
              <a:t>John </a:t>
            </a:r>
            <a:r>
              <a:rPr lang="en-US" altLang="ko-KR" dirty="0" err="1" smtClean="0"/>
              <a:t>Mordechai</a:t>
            </a:r>
            <a:r>
              <a:rPr lang="en-US" altLang="ko-KR" dirty="0" smtClean="0"/>
              <a:t> </a:t>
            </a:r>
            <a:r>
              <a:rPr lang="en-US" altLang="ko-KR" dirty="0" err="1" smtClean="0"/>
              <a:t>Gottman</a:t>
            </a:r>
            <a:endParaRPr lang="en-US" altLang="ko-KR" dirty="0" smtClean="0"/>
          </a:p>
          <a:p>
            <a:r>
              <a:rPr lang="en-US" altLang="ko-KR" dirty="0" smtClean="0">
                <a:hlinkClick r:id="rId2"/>
              </a:rPr>
              <a:t>The </a:t>
            </a:r>
            <a:r>
              <a:rPr lang="en-US" altLang="ko-KR" b="1" dirty="0" err="1" smtClean="0">
                <a:hlinkClick r:id="rId2"/>
              </a:rPr>
              <a:t>Gottman</a:t>
            </a:r>
            <a:r>
              <a:rPr lang="en-US" altLang="ko-KR" dirty="0" smtClean="0">
                <a:hlinkClick r:id="rId2"/>
              </a:rPr>
              <a:t> Institute</a:t>
            </a:r>
            <a:endParaRPr lang="en-US" altLang="ko-KR" dirty="0" smtClean="0"/>
          </a:p>
          <a:p>
            <a:r>
              <a:rPr lang="en-US" altLang="ko-KR" dirty="0" smtClean="0"/>
              <a:t> </a:t>
            </a:r>
          </a:p>
          <a:p>
            <a:r>
              <a:rPr lang="ko-KR" altLang="en-US" b="1" dirty="0" err="1" smtClean="0">
                <a:hlinkClick r:id="rId3"/>
              </a:rPr>
              <a:t>존가트만</a:t>
            </a:r>
            <a:r>
              <a:rPr lang="ko-KR" altLang="en-US" dirty="0" smtClean="0">
                <a:hlinkClick r:id="rId3"/>
              </a:rPr>
              <a:t> </a:t>
            </a:r>
            <a:r>
              <a:rPr lang="en-US" altLang="ko-KR" dirty="0" smtClean="0">
                <a:hlinkClick r:id="rId3"/>
              </a:rPr>
              <a:t>- </a:t>
            </a:r>
            <a:r>
              <a:rPr lang="ko-KR" altLang="en-US" dirty="0" err="1" smtClean="0">
                <a:hlinkClick r:id="rId3"/>
              </a:rPr>
              <a:t>이안나코치의</a:t>
            </a:r>
            <a:r>
              <a:rPr lang="ko-KR" altLang="en-US" dirty="0" smtClean="0">
                <a:hlinkClick r:id="rId3"/>
              </a:rPr>
              <a:t> </a:t>
            </a:r>
            <a:r>
              <a:rPr lang="ko-KR" altLang="en-US" dirty="0" err="1" smtClean="0">
                <a:hlinkClick r:id="rId3"/>
              </a:rPr>
              <a:t>코칭아일랜드</a:t>
            </a:r>
            <a:r>
              <a:rPr lang="ko-KR" altLang="en-US" dirty="0" smtClean="0">
                <a:hlinkClick r:id="rId3"/>
              </a:rPr>
              <a:t> </a:t>
            </a:r>
            <a:r>
              <a:rPr lang="en-US" altLang="ko-KR" dirty="0" smtClean="0">
                <a:hlinkClick r:id="rId3"/>
              </a:rPr>
              <a:t>-</a:t>
            </a:r>
            <a:endParaRPr lang="ko-KR" altLang="en-US" dirty="0" smtClean="0"/>
          </a:p>
          <a:p>
            <a:r>
              <a:rPr lang="ko-KR" altLang="en-US" dirty="0" smtClean="0"/>
              <a:t> </a:t>
            </a:r>
          </a:p>
          <a:p>
            <a:r>
              <a:rPr lang="ko-KR" altLang="en-US" dirty="0" smtClean="0"/>
              <a:t> </a:t>
            </a:r>
            <a:r>
              <a:rPr lang="en-US" altLang="ko-KR" dirty="0" smtClean="0">
                <a:hlinkClick r:id="rId4"/>
              </a:rPr>
              <a:t>Amazon.com: What Am I Feeling? </a:t>
            </a:r>
            <a:r>
              <a:rPr lang="en-US" altLang="ko-KR" dirty="0" smtClean="0"/>
              <a:t> </a:t>
            </a:r>
          </a:p>
          <a:p>
            <a:r>
              <a:rPr lang="en-US" altLang="ko-KR" dirty="0" smtClean="0"/>
              <a:t> </a:t>
            </a:r>
          </a:p>
          <a:p>
            <a:r>
              <a:rPr lang="ko-KR" altLang="en-US" b="1" dirty="0" smtClean="0">
                <a:hlinkClick r:id="rId5"/>
              </a:rPr>
              <a:t>존 </a:t>
            </a:r>
            <a:r>
              <a:rPr lang="ko-KR" altLang="en-US" b="1" dirty="0" err="1" smtClean="0">
                <a:hlinkClick r:id="rId5"/>
              </a:rPr>
              <a:t>가트만</a:t>
            </a:r>
            <a:r>
              <a:rPr lang="ko-KR" altLang="en-US" dirty="0" smtClean="0">
                <a:hlinkClick r:id="rId5"/>
              </a:rPr>
              <a:t> 박사의 내 아이를 위한 사랑의 기술 </a:t>
            </a:r>
            <a:r>
              <a:rPr lang="en-US" altLang="ko-KR" dirty="0" smtClean="0">
                <a:hlinkClick r:id="rId5"/>
              </a:rPr>
              <a:t>" </a:t>
            </a:r>
            <a:r>
              <a:rPr lang="ko-KR" altLang="en-US" dirty="0" smtClean="0">
                <a:hlinkClick r:id="rId5"/>
              </a:rPr>
              <a:t>감정코치</a:t>
            </a:r>
            <a:r>
              <a:rPr lang="en-US" altLang="ko-KR" dirty="0" smtClean="0">
                <a:hlinkClick r:id="rId5"/>
              </a:rPr>
              <a:t>"</a:t>
            </a:r>
            <a:endParaRPr lang="ko-KR" altLang="en-US" dirty="0" smtClean="0"/>
          </a:p>
          <a:p>
            <a:r>
              <a:rPr lang="ko-KR" altLang="en-US" dirty="0" smtClean="0"/>
              <a:t> </a:t>
            </a:r>
          </a:p>
          <a:p>
            <a:r>
              <a:rPr lang="ko-KR" altLang="en-US" dirty="0" smtClean="0"/>
              <a:t> </a:t>
            </a:r>
            <a:r>
              <a:rPr lang="en-US" altLang="ko-KR" dirty="0" smtClean="0">
                <a:hlinkClick r:id="rId6"/>
              </a:rPr>
              <a:t>The Seven Principles for Making Marriage Work</a:t>
            </a:r>
            <a:r>
              <a:rPr lang="en-US" altLang="ko-KR" dirty="0" smtClean="0"/>
              <a:t> </a:t>
            </a:r>
          </a:p>
          <a:p>
            <a:r>
              <a:rPr lang="en-US" altLang="ko-KR" dirty="0" smtClean="0"/>
              <a:t> </a:t>
            </a:r>
          </a:p>
          <a:p>
            <a:r>
              <a:rPr lang="ko-KR" altLang="en-US" b="1" dirty="0" smtClean="0">
                <a:hlinkClick r:id="rId7"/>
              </a:rPr>
              <a:t>존 </a:t>
            </a:r>
            <a:r>
              <a:rPr lang="ko-KR" altLang="en-US" b="1" dirty="0" err="1" smtClean="0">
                <a:hlinkClick r:id="rId7"/>
              </a:rPr>
              <a:t>가트</a:t>
            </a:r>
            <a:r>
              <a:rPr lang="ko-KR" altLang="en-US" dirty="0" err="1" smtClean="0">
                <a:hlinkClick r:id="rId7"/>
              </a:rPr>
              <a:t>맨</a:t>
            </a:r>
            <a:r>
              <a:rPr lang="en-US" altLang="ko-KR" dirty="0" smtClean="0">
                <a:hlinkClick r:id="rId7"/>
              </a:rPr>
              <a:t>,</a:t>
            </a:r>
            <a:r>
              <a:rPr lang="ko-KR" altLang="en-US" dirty="0" smtClean="0">
                <a:hlinkClick r:id="rId7"/>
              </a:rPr>
              <a:t>남은영</a:t>
            </a:r>
            <a:r>
              <a:rPr lang="en-US" altLang="ko-KR" dirty="0" smtClean="0">
                <a:hlinkClick r:id="rId7"/>
              </a:rPr>
              <a:t>, &lt;</a:t>
            </a:r>
            <a:r>
              <a:rPr lang="ko-KR" altLang="en-US" dirty="0" smtClean="0">
                <a:hlinkClick r:id="rId7"/>
              </a:rPr>
              <a:t>내 아이를 위한 사랑의 기술</a:t>
            </a:r>
            <a:r>
              <a:rPr lang="en-US" altLang="ko-KR" dirty="0" smtClean="0">
                <a:hlinkClick r:id="rId7"/>
              </a:rPr>
              <a:t>&gt;  </a:t>
            </a:r>
          </a:p>
          <a:p>
            <a:endParaRPr lang="ko-KR" alt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400" dirty="0" smtClean="0"/>
              <a:t>존 </a:t>
            </a:r>
            <a:r>
              <a:rPr lang="ko-KR" altLang="en-US" sz="2400" dirty="0" err="1" smtClean="0"/>
              <a:t>가트만</a:t>
            </a:r>
            <a:r>
              <a:rPr lang="ko-KR" altLang="en-US" sz="2400" dirty="0" smtClean="0"/>
              <a:t> 박사의 내 아이를 위한 사랑의 기술 </a:t>
            </a:r>
            <a:r>
              <a:rPr lang="en-US" altLang="ko-KR" sz="2400" dirty="0" smtClean="0"/>
              <a:t>" </a:t>
            </a:r>
            <a:r>
              <a:rPr lang="ko-KR" altLang="en-US" sz="2400" dirty="0" smtClean="0"/>
              <a:t>감정코치</a:t>
            </a:r>
            <a:r>
              <a:rPr lang="en-US" altLang="ko-KR" sz="2400" dirty="0" smtClean="0"/>
              <a:t>"</a:t>
            </a:r>
            <a:endParaRPr lang="ko-KR" altLang="en-US" sz="24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r>
              <a:rPr lang="en-US" altLang="ko-KR" b="1" dirty="0" smtClean="0">
                <a:hlinkClick r:id="rId2"/>
              </a:rPr>
              <a:t>John </a:t>
            </a:r>
            <a:r>
              <a:rPr lang="en-US" altLang="ko-KR" b="1" dirty="0" err="1" smtClean="0">
                <a:hlinkClick r:id="rId2"/>
              </a:rPr>
              <a:t>Gottman</a:t>
            </a:r>
            <a:r>
              <a:rPr lang="en-US" altLang="ko-KR" dirty="0" smtClean="0">
                <a:hlinkClick r:id="rId2"/>
              </a:rPr>
              <a:t> - Encyclopedia of </a:t>
            </a:r>
            <a:r>
              <a:rPr lang="en-US" altLang="ko-KR" dirty="0" err="1" smtClean="0">
                <a:hlinkClick r:id="rId2"/>
              </a:rPr>
              <a:t>Humanthermodynamics</a:t>
            </a:r>
            <a:endParaRPr lang="en-US" altLang="ko-KR" dirty="0" smtClean="0"/>
          </a:p>
          <a:p>
            <a:r>
              <a:rPr lang="en-US" altLang="ko-KR" dirty="0" smtClean="0"/>
              <a:t>  </a:t>
            </a:r>
          </a:p>
          <a:p>
            <a:r>
              <a:rPr lang="ko-KR" altLang="en-US" dirty="0" smtClean="0">
                <a:hlinkClick r:id="rId3"/>
              </a:rPr>
              <a:t>부부갈등을 해결해 주는 부부대화법 </a:t>
            </a:r>
            <a:r>
              <a:rPr lang="en-US" altLang="ko-KR" dirty="0" smtClean="0">
                <a:hlinkClick r:id="rId3"/>
              </a:rPr>
              <a:t>-</a:t>
            </a:r>
            <a:r>
              <a:rPr lang="ko-KR" altLang="en-US" b="1" dirty="0" smtClean="0">
                <a:hlinkClick r:id="rId3"/>
              </a:rPr>
              <a:t>존 </a:t>
            </a:r>
            <a:r>
              <a:rPr lang="ko-KR" altLang="en-US" b="1" dirty="0" err="1" smtClean="0">
                <a:hlinkClick r:id="rId3"/>
              </a:rPr>
              <a:t>가트</a:t>
            </a:r>
            <a:r>
              <a:rPr lang="ko-KR" altLang="en-US" dirty="0" err="1" smtClean="0">
                <a:hlinkClick r:id="rId3"/>
              </a:rPr>
              <a:t>맨</a:t>
            </a:r>
            <a:r>
              <a:rPr lang="ko-KR" altLang="en-US" dirty="0" smtClean="0">
                <a:hlinkClick r:id="rId3"/>
              </a:rPr>
              <a:t> </a:t>
            </a:r>
            <a:r>
              <a:rPr lang="en-US" altLang="ko-KR" dirty="0" smtClean="0">
                <a:hlinkClick r:id="rId3"/>
              </a:rPr>
              <a:t>- </a:t>
            </a:r>
            <a:r>
              <a:rPr lang="ko-KR" altLang="en-US" dirty="0" smtClean="0">
                <a:hlinkClick r:id="rId3"/>
              </a:rPr>
              <a:t>한국심리상담센터 </a:t>
            </a:r>
            <a:r>
              <a:rPr lang="en-US" altLang="ko-KR" b="1" dirty="0" smtClean="0">
                <a:hlinkClick r:id="rId3"/>
              </a:rPr>
              <a:t>…</a:t>
            </a:r>
            <a:r>
              <a:rPr lang="ko-KR" altLang="en-US" dirty="0" smtClean="0"/>
              <a:t> </a:t>
            </a:r>
          </a:p>
          <a:p>
            <a:r>
              <a:rPr lang="ko-KR" altLang="en-US" dirty="0" smtClean="0"/>
              <a:t>  </a:t>
            </a:r>
          </a:p>
          <a:p>
            <a:r>
              <a:rPr lang="en-US" altLang="ko-KR" dirty="0" smtClean="0"/>
              <a:t>[DOC]</a:t>
            </a:r>
            <a:r>
              <a:rPr lang="en-US" altLang="ko-KR" b="1" dirty="0" smtClean="0">
                <a:hlinkClick r:id="rId4"/>
              </a:rPr>
              <a:t>Emotion</a:t>
            </a:r>
            <a:r>
              <a:rPr lang="en-US" altLang="ko-KR" dirty="0" smtClean="0">
                <a:hlinkClick r:id="rId4"/>
              </a:rPr>
              <a:t> Coaching</a:t>
            </a:r>
            <a:endParaRPr lang="en-US" altLang="ko-KR" dirty="0" smtClean="0"/>
          </a:p>
          <a:p>
            <a:r>
              <a:rPr lang="en-US" altLang="ko-KR" dirty="0" smtClean="0"/>
              <a:t>  </a:t>
            </a:r>
          </a:p>
          <a:p>
            <a:r>
              <a:rPr lang="en-US" altLang="ko-KR" dirty="0" smtClean="0"/>
              <a:t> </a:t>
            </a:r>
            <a:r>
              <a:rPr lang="en-US" altLang="ko-KR" b="1" dirty="0" smtClean="0">
                <a:hlinkClick r:id="rId5"/>
              </a:rPr>
              <a:t>John </a:t>
            </a:r>
            <a:r>
              <a:rPr lang="en-US" altLang="ko-KR" b="1" dirty="0" err="1" smtClean="0">
                <a:hlinkClick r:id="rId5"/>
              </a:rPr>
              <a:t>Mordechai</a:t>
            </a:r>
            <a:r>
              <a:rPr lang="en-US" altLang="ko-KR" b="1" dirty="0" smtClean="0">
                <a:hlinkClick r:id="rId5"/>
              </a:rPr>
              <a:t> </a:t>
            </a:r>
            <a:r>
              <a:rPr lang="en-US" altLang="ko-KR" b="1" dirty="0" err="1" smtClean="0">
                <a:hlinkClick r:id="rId5"/>
              </a:rPr>
              <a:t>Gottman</a:t>
            </a:r>
            <a:r>
              <a:rPr lang="en-US" altLang="ko-KR" dirty="0" smtClean="0">
                <a:hlinkClick r:id="rId5"/>
              </a:rPr>
              <a:t> - research profile on </a:t>
            </a:r>
            <a:r>
              <a:rPr lang="en-US" altLang="ko-KR" dirty="0" err="1" smtClean="0">
                <a:hlinkClick r:id="rId5"/>
              </a:rPr>
              <a:t>BiomedExperts</a:t>
            </a:r>
            <a:endParaRPr lang="en-US" altLang="ko-KR" dirty="0" smtClean="0"/>
          </a:p>
          <a:p>
            <a:r>
              <a:rPr lang="en-US" altLang="ko-KR" dirty="0" smtClean="0"/>
              <a:t> </a:t>
            </a:r>
          </a:p>
          <a:p>
            <a:r>
              <a:rPr lang="en-US" altLang="ko-KR" dirty="0" smtClean="0"/>
              <a:t> </a:t>
            </a:r>
          </a:p>
          <a:p>
            <a:r>
              <a:rPr lang="en-US" altLang="ko-KR" dirty="0" smtClean="0">
                <a:hlinkClick r:id="rId6"/>
              </a:rPr>
              <a:t>[</a:t>
            </a:r>
            <a:r>
              <a:rPr lang="ko-KR" altLang="en-US" dirty="0" smtClean="0">
                <a:hlinkClick r:id="rId6"/>
              </a:rPr>
              <a:t>인터넷 </a:t>
            </a:r>
            <a:r>
              <a:rPr lang="ko-KR" altLang="en-US" dirty="0" err="1" smtClean="0">
                <a:hlinkClick r:id="rId6"/>
              </a:rPr>
              <a:t>교보문고</a:t>
            </a:r>
            <a:r>
              <a:rPr lang="en-US" altLang="ko-KR" dirty="0" smtClean="0">
                <a:hlinkClick r:id="rId6"/>
              </a:rPr>
              <a:t>] </a:t>
            </a:r>
            <a:r>
              <a:rPr lang="ko-KR" altLang="en-US" b="1" dirty="0" smtClean="0">
                <a:hlinkClick r:id="rId6"/>
              </a:rPr>
              <a:t>존 </a:t>
            </a:r>
            <a:r>
              <a:rPr lang="ko-KR" altLang="en-US" b="1" dirty="0" err="1" smtClean="0">
                <a:hlinkClick r:id="rId6"/>
              </a:rPr>
              <a:t>가트</a:t>
            </a:r>
            <a:r>
              <a:rPr lang="ko-KR" altLang="en-US" dirty="0" err="1" smtClean="0">
                <a:hlinkClick r:id="rId6"/>
              </a:rPr>
              <a:t>맨식</a:t>
            </a:r>
            <a:r>
              <a:rPr lang="ko-KR" altLang="en-US" dirty="0" smtClean="0">
                <a:hlinkClick r:id="rId6"/>
              </a:rPr>
              <a:t> 감정 </a:t>
            </a:r>
            <a:r>
              <a:rPr lang="ko-KR" altLang="en-US" dirty="0" err="1" smtClean="0">
                <a:hlinkClick r:id="rId6"/>
              </a:rPr>
              <a:t>코치법</a:t>
            </a:r>
            <a:r>
              <a:rPr lang="ko-KR" altLang="en-US" dirty="0" smtClean="0"/>
              <a:t> </a:t>
            </a:r>
          </a:p>
          <a:p>
            <a:r>
              <a:rPr lang="ko-KR" altLang="en-US" dirty="0" smtClean="0"/>
              <a:t> </a:t>
            </a:r>
          </a:p>
          <a:p>
            <a:r>
              <a:rPr lang="en-US" altLang="ko-KR" dirty="0" smtClean="0">
                <a:hlinkClick r:id="rId7"/>
              </a:rPr>
              <a:t>About Emotions - </a:t>
            </a:r>
            <a:r>
              <a:rPr lang="en-US" altLang="ko-KR" b="1" dirty="0" smtClean="0">
                <a:hlinkClick r:id="rId7"/>
              </a:rPr>
              <a:t>Emotion Coach</a:t>
            </a:r>
            <a:endParaRPr lang="en-US" altLang="ko-KR" dirty="0" smtClean="0"/>
          </a:p>
          <a:p>
            <a:r>
              <a:rPr lang="en-US" altLang="ko-KR" dirty="0" smtClean="0"/>
              <a:t> </a:t>
            </a:r>
            <a:r>
              <a:rPr lang="en-US" altLang="ko-KR" dirty="0" smtClean="0">
                <a:hlinkClick r:id="rId8"/>
              </a:rPr>
              <a:t>The Mathematics of Marriage: Dynamic Nonlinear Models</a:t>
            </a:r>
            <a:endParaRPr lang="en-US" altLang="ko-KR" dirty="0" smtClean="0"/>
          </a:p>
          <a:p>
            <a:r>
              <a:rPr lang="en-US" altLang="ko-KR" dirty="0" smtClean="0"/>
              <a:t>  </a:t>
            </a:r>
          </a:p>
          <a:p>
            <a:r>
              <a:rPr lang="en-US" altLang="ko-KR" dirty="0" err="1" smtClean="0">
                <a:hlinkClick r:id="rId9"/>
              </a:rPr>
              <a:t>Goodplace</a:t>
            </a:r>
            <a:endParaRPr lang="en-US" altLang="ko-KR" dirty="0" smtClean="0"/>
          </a:p>
          <a:p>
            <a:r>
              <a:rPr lang="en-US" altLang="ko-KR" dirty="0" smtClean="0"/>
              <a:t>  </a:t>
            </a:r>
          </a:p>
          <a:p>
            <a:r>
              <a:rPr lang="en-US" altLang="ko-KR" dirty="0" smtClean="0">
                <a:hlinkClick r:id="rId10"/>
              </a:rPr>
              <a:t>John </a:t>
            </a:r>
            <a:r>
              <a:rPr lang="en-US" altLang="ko-KR" dirty="0" err="1" smtClean="0">
                <a:hlinkClick r:id="rId10"/>
              </a:rPr>
              <a:t>Gottman</a:t>
            </a:r>
            <a:r>
              <a:rPr lang="en-US" altLang="ko-KR" dirty="0" smtClean="0">
                <a:hlinkClick r:id="rId10"/>
              </a:rPr>
              <a:t> - Notes from his book "Raising an Emotionally </a:t>
            </a:r>
            <a:endParaRPr lang="en-US" altLang="ko-KR" dirty="0" smtClean="0"/>
          </a:p>
          <a:p>
            <a:r>
              <a:rPr lang="en-US" altLang="ko-KR" dirty="0" smtClean="0"/>
              <a:t>  </a:t>
            </a:r>
          </a:p>
          <a:p>
            <a:endParaRPr lang="ko-KR" alt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400" dirty="0" smtClean="0"/>
              <a:t>존 </a:t>
            </a:r>
            <a:r>
              <a:rPr lang="ko-KR" altLang="en-US" sz="2400" dirty="0" err="1" smtClean="0"/>
              <a:t>가트만</a:t>
            </a:r>
            <a:r>
              <a:rPr lang="ko-KR" altLang="en-US" sz="2400" dirty="0" smtClean="0"/>
              <a:t> 박사의 내 아이를 위한 사랑의 기술 </a:t>
            </a:r>
            <a:r>
              <a:rPr lang="en-US" altLang="ko-KR" sz="2400" dirty="0" smtClean="0"/>
              <a:t>" </a:t>
            </a:r>
            <a:r>
              <a:rPr lang="ko-KR" altLang="en-US" sz="2400" dirty="0" smtClean="0"/>
              <a:t>감정코치</a:t>
            </a:r>
            <a:r>
              <a:rPr lang="en-US" altLang="ko-KR" sz="2400" dirty="0" smtClean="0"/>
              <a:t>"</a:t>
            </a:r>
            <a:endParaRPr lang="ko-KR" altLang="en-US" sz="24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40000" lnSpcReduction="20000"/>
          </a:bodyPr>
          <a:lstStyle/>
          <a:p>
            <a:r>
              <a:rPr lang="en-US" altLang="ko-KR" dirty="0" smtClean="0">
                <a:hlinkClick r:id="rId2"/>
              </a:rPr>
              <a:t>Conf MAREAA </a:t>
            </a:r>
            <a:r>
              <a:rPr lang="en-US" altLang="ko-KR" b="1" dirty="0" err="1" smtClean="0">
                <a:hlinkClick r:id="rId2"/>
              </a:rPr>
              <a:t>Gottman</a:t>
            </a:r>
            <a:r>
              <a:rPr lang="en-US" altLang="ko-KR" dirty="0" smtClean="0">
                <a:hlinkClick r:id="rId2"/>
              </a:rPr>
              <a:t> Presentation </a:t>
            </a:r>
            <a:r>
              <a:rPr lang="en-US" altLang="ko-KR" dirty="0" err="1" smtClean="0">
                <a:hlinkClick r:id="rId2"/>
              </a:rPr>
              <a:t>Ppt</a:t>
            </a:r>
            <a:endParaRPr lang="en-US" altLang="ko-KR" dirty="0" smtClean="0"/>
          </a:p>
          <a:p>
            <a:r>
              <a:rPr lang="en-US" altLang="ko-KR" dirty="0" smtClean="0"/>
              <a:t>  </a:t>
            </a:r>
          </a:p>
          <a:p>
            <a:r>
              <a:rPr lang="en-US" altLang="ko-KR" b="1" dirty="0" smtClean="0">
                <a:hlinkClick r:id="rId3"/>
              </a:rPr>
              <a:t>emotion coach</a:t>
            </a:r>
            <a:endParaRPr lang="en-US" altLang="ko-KR" dirty="0" smtClean="0"/>
          </a:p>
          <a:p>
            <a:r>
              <a:rPr lang="en-US" altLang="ko-KR" dirty="0" smtClean="0"/>
              <a:t> </a:t>
            </a:r>
          </a:p>
          <a:p>
            <a:r>
              <a:rPr lang="en-US" altLang="ko-KR" b="1" dirty="0" smtClean="0">
                <a:hlinkClick r:id="rId4"/>
              </a:rPr>
              <a:t>Emotion</a:t>
            </a:r>
            <a:r>
              <a:rPr lang="en-US" altLang="ko-KR" dirty="0" smtClean="0">
                <a:hlinkClick r:id="rId4"/>
              </a:rPr>
              <a:t> Coaching: Teaching Your Child </a:t>
            </a:r>
            <a:endParaRPr lang="en-US" altLang="ko-KR" dirty="0" smtClean="0"/>
          </a:p>
          <a:p>
            <a:r>
              <a:rPr lang="en-US" altLang="ko-KR" dirty="0" smtClean="0"/>
              <a:t>  </a:t>
            </a:r>
          </a:p>
          <a:p>
            <a:r>
              <a:rPr lang="en-US" altLang="ko-KR" b="1" dirty="0" smtClean="0">
                <a:hlinkClick r:id="rId5"/>
              </a:rPr>
              <a:t>Emotional</a:t>
            </a:r>
            <a:r>
              <a:rPr lang="en-US" altLang="ko-KR" dirty="0" smtClean="0">
                <a:hlinkClick r:id="rId5"/>
              </a:rPr>
              <a:t> Intelligence</a:t>
            </a:r>
            <a:endParaRPr lang="en-US" altLang="ko-KR" dirty="0" smtClean="0"/>
          </a:p>
          <a:p>
            <a:r>
              <a:rPr lang="en-US" altLang="ko-KR" dirty="0" smtClean="0"/>
              <a:t> </a:t>
            </a:r>
            <a:r>
              <a:rPr lang="en-US" altLang="ko-KR" b="1" dirty="0" smtClean="0">
                <a:hlinkClick r:id="rId6"/>
              </a:rPr>
              <a:t>John </a:t>
            </a:r>
            <a:r>
              <a:rPr lang="en-US" altLang="ko-KR" b="1" dirty="0" err="1" smtClean="0">
                <a:hlinkClick r:id="rId6"/>
              </a:rPr>
              <a:t>Gottman</a:t>
            </a:r>
            <a:r>
              <a:rPr lang="en-US" altLang="ko-KR" dirty="0" smtClean="0">
                <a:hlinkClick r:id="rId6"/>
              </a:rPr>
              <a:t>: books by </a:t>
            </a:r>
            <a:r>
              <a:rPr lang="en-US" altLang="ko-KR" b="1" dirty="0" smtClean="0">
                <a:hlinkClick r:id="rId6"/>
              </a:rPr>
              <a:t>John </a:t>
            </a:r>
            <a:r>
              <a:rPr lang="en-US" altLang="ko-KR" b="1" dirty="0" err="1" smtClean="0">
                <a:hlinkClick r:id="rId6"/>
              </a:rPr>
              <a:t>Gottman</a:t>
            </a:r>
            <a:r>
              <a:rPr lang="en-US" altLang="ko-KR" dirty="0" smtClean="0">
                <a:hlinkClick r:id="rId6"/>
              </a:rPr>
              <a:t> @ BookFinder.com</a:t>
            </a:r>
            <a:r>
              <a:rPr lang="en-US" altLang="ko-KR" dirty="0" smtClean="0"/>
              <a:t> </a:t>
            </a:r>
          </a:p>
          <a:p>
            <a:r>
              <a:rPr lang="en-US" altLang="ko-KR" dirty="0" smtClean="0"/>
              <a:t> </a:t>
            </a:r>
          </a:p>
          <a:p>
            <a:r>
              <a:rPr lang="en-US" altLang="ko-KR" dirty="0" smtClean="0">
                <a:hlinkClick r:id="rId7"/>
              </a:rPr>
              <a:t>Trauma and PTSD - </a:t>
            </a:r>
            <a:r>
              <a:rPr lang="en-US" altLang="ko-KR" b="1" dirty="0" smtClean="0">
                <a:hlinkClick r:id="rId7"/>
              </a:rPr>
              <a:t>emotion coach</a:t>
            </a:r>
            <a:r>
              <a:rPr lang="en-US" altLang="ko-KR" dirty="0" smtClean="0"/>
              <a:t> </a:t>
            </a:r>
          </a:p>
          <a:p>
            <a:r>
              <a:rPr lang="en-US" altLang="ko-KR" dirty="0" smtClean="0"/>
              <a:t> </a:t>
            </a:r>
          </a:p>
          <a:p>
            <a:r>
              <a:rPr lang="en-US" altLang="ko-KR" b="1" dirty="0" smtClean="0">
                <a:hlinkClick r:id="rId8"/>
              </a:rPr>
              <a:t>Emotions</a:t>
            </a:r>
            <a:r>
              <a:rPr lang="en-US" altLang="ko-KR" dirty="0" smtClean="0">
                <a:hlinkClick r:id="rId8"/>
              </a:rPr>
              <a:t> And Learning: Part I: The eLearning </a:t>
            </a:r>
            <a:r>
              <a:rPr lang="en-US" altLang="ko-KR" b="1" dirty="0" smtClean="0">
                <a:hlinkClick r:id="rId8"/>
              </a:rPr>
              <a:t>Coach</a:t>
            </a:r>
            <a:r>
              <a:rPr lang="en-US" altLang="ko-KR" dirty="0" smtClean="0"/>
              <a:t> </a:t>
            </a:r>
          </a:p>
          <a:p>
            <a:r>
              <a:rPr lang="en-US" altLang="ko-KR" dirty="0" smtClean="0"/>
              <a:t> </a:t>
            </a:r>
          </a:p>
          <a:p>
            <a:r>
              <a:rPr lang="ko-KR" altLang="en-US" dirty="0" err="1" smtClean="0">
                <a:hlinkClick r:id="rId9"/>
              </a:rPr>
              <a:t>북스토리</a:t>
            </a:r>
            <a:r>
              <a:rPr lang="ko-KR" altLang="en-US" dirty="0" smtClean="0">
                <a:hlinkClick r:id="rId9"/>
              </a:rPr>
              <a:t> </a:t>
            </a:r>
            <a:r>
              <a:rPr lang="en-US" altLang="ko-KR" dirty="0" smtClean="0">
                <a:hlinkClick r:id="rId9"/>
              </a:rPr>
              <a:t>- </a:t>
            </a:r>
            <a:r>
              <a:rPr lang="ko-KR" altLang="en-US" b="1" dirty="0" smtClean="0">
                <a:hlinkClick r:id="rId9"/>
              </a:rPr>
              <a:t>내 아이를 위한 사랑의 기술</a:t>
            </a:r>
            <a:r>
              <a:rPr lang="ko-KR" altLang="en-US" dirty="0" smtClean="0">
                <a:hlinkClick r:id="rId9"/>
              </a:rPr>
              <a:t> </a:t>
            </a:r>
            <a:r>
              <a:rPr lang="en-US" altLang="ko-KR" dirty="0" smtClean="0">
                <a:hlinkClick r:id="rId9"/>
              </a:rPr>
              <a:t>(</a:t>
            </a:r>
            <a:r>
              <a:rPr lang="ko-KR" altLang="en-US" b="1" dirty="0" smtClean="0">
                <a:hlinkClick r:id="rId9"/>
              </a:rPr>
              <a:t>존 </a:t>
            </a:r>
            <a:r>
              <a:rPr lang="ko-KR" altLang="en-US" b="1" dirty="0" err="1" smtClean="0">
                <a:hlinkClick r:id="rId9"/>
              </a:rPr>
              <a:t>가트맨</a:t>
            </a:r>
            <a:r>
              <a:rPr lang="en-US" altLang="ko-KR" dirty="0" smtClean="0">
                <a:hlinkClick r:id="rId9"/>
              </a:rPr>
              <a:t>/</a:t>
            </a:r>
            <a:r>
              <a:rPr lang="ko-KR" altLang="en-US" dirty="0" smtClean="0">
                <a:hlinkClick r:id="rId9"/>
              </a:rPr>
              <a:t>한국경제신문사 </a:t>
            </a:r>
            <a:r>
              <a:rPr lang="en-US" altLang="ko-KR" b="1" dirty="0" smtClean="0">
                <a:hlinkClick r:id="rId9"/>
              </a:rPr>
              <a:t>...</a:t>
            </a:r>
            <a:endParaRPr lang="ko-KR" altLang="en-US" dirty="0" smtClean="0"/>
          </a:p>
          <a:p>
            <a:r>
              <a:rPr lang="ko-KR" altLang="en-US" dirty="0" smtClean="0"/>
              <a:t> </a:t>
            </a:r>
            <a:r>
              <a:rPr lang="en-US" altLang="ko-KR" dirty="0" smtClean="0">
                <a:hlinkClick r:id="rId10"/>
              </a:rPr>
              <a:t>What Predicts Divorce?: The Relationship </a:t>
            </a:r>
            <a:endParaRPr lang="en-US" altLang="ko-KR" dirty="0" smtClean="0"/>
          </a:p>
          <a:p>
            <a:r>
              <a:rPr lang="en-US" altLang="ko-KR" dirty="0" smtClean="0"/>
              <a:t>  </a:t>
            </a:r>
          </a:p>
          <a:p>
            <a:r>
              <a:rPr lang="en-US" altLang="ko-KR" dirty="0" smtClean="0">
                <a:hlinkClick r:id="rId11"/>
              </a:rPr>
              <a:t>The </a:t>
            </a:r>
            <a:r>
              <a:rPr lang="en-US" altLang="ko-KR" b="1" dirty="0" smtClean="0">
                <a:hlinkClick r:id="rId11"/>
              </a:rPr>
              <a:t>Emotion</a:t>
            </a:r>
            <a:r>
              <a:rPr lang="en-US" altLang="ko-KR" dirty="0" smtClean="0">
                <a:hlinkClick r:id="rId11"/>
              </a:rPr>
              <a:t> Code</a:t>
            </a:r>
            <a:r>
              <a:rPr lang="en-US" altLang="ko-KR" dirty="0" smtClean="0"/>
              <a:t> </a:t>
            </a:r>
          </a:p>
          <a:p>
            <a:r>
              <a:rPr lang="en-US" altLang="ko-KR" dirty="0" smtClean="0"/>
              <a:t> </a:t>
            </a:r>
          </a:p>
          <a:p>
            <a:r>
              <a:rPr lang="en-US" altLang="ko-KR" dirty="0" smtClean="0">
                <a:hlinkClick r:id="rId12"/>
              </a:rPr>
              <a:t>[</a:t>
            </a:r>
            <a:r>
              <a:rPr lang="ko-KR" altLang="en-US" dirty="0" smtClean="0">
                <a:hlinkClick r:id="rId12"/>
              </a:rPr>
              <a:t>문화</a:t>
            </a:r>
            <a:r>
              <a:rPr lang="en-US" altLang="ko-KR" dirty="0" smtClean="0">
                <a:hlinkClick r:id="rId12"/>
              </a:rPr>
              <a:t>]“</a:t>
            </a:r>
            <a:r>
              <a:rPr lang="ko-KR" altLang="en-US" dirty="0" smtClean="0">
                <a:hlinkClick r:id="rId12"/>
              </a:rPr>
              <a:t>배우자를 고치겠다는 생각 버려야” </a:t>
            </a:r>
            <a:r>
              <a:rPr lang="en-US" altLang="ko-KR" dirty="0" smtClean="0">
                <a:hlinkClick r:id="rId12"/>
              </a:rPr>
              <a:t>| </a:t>
            </a:r>
            <a:r>
              <a:rPr lang="ko-KR" altLang="en-US" dirty="0" err="1" smtClean="0">
                <a:hlinkClick r:id="rId12"/>
              </a:rPr>
              <a:t>위클리경향</a:t>
            </a:r>
            <a:endParaRPr lang="ko-KR" altLang="en-US" dirty="0" smtClean="0"/>
          </a:p>
          <a:p>
            <a:r>
              <a:rPr lang="ko-KR" altLang="en-US" dirty="0" smtClean="0"/>
              <a:t>  </a:t>
            </a:r>
          </a:p>
          <a:p>
            <a:endParaRPr lang="ko-KR" alt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400" dirty="0" smtClean="0"/>
              <a:t>존 </a:t>
            </a:r>
            <a:r>
              <a:rPr lang="ko-KR" altLang="en-US" sz="2400" dirty="0" err="1" smtClean="0"/>
              <a:t>가트만</a:t>
            </a:r>
            <a:r>
              <a:rPr lang="ko-KR" altLang="en-US" sz="2400" dirty="0" smtClean="0"/>
              <a:t> 박사의 내 아이를 위한 사랑의 기술 </a:t>
            </a:r>
            <a:r>
              <a:rPr lang="en-US" altLang="ko-KR" sz="2400" dirty="0" smtClean="0"/>
              <a:t>" </a:t>
            </a:r>
            <a:r>
              <a:rPr lang="ko-KR" altLang="en-US" sz="2400" dirty="0" smtClean="0"/>
              <a:t>감정코치</a:t>
            </a:r>
            <a:r>
              <a:rPr lang="en-US" altLang="ko-KR" sz="2400" dirty="0" smtClean="0"/>
              <a:t>"</a:t>
            </a:r>
            <a:endParaRPr lang="ko-KR" altLang="en-US" sz="24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32500" lnSpcReduction="20000"/>
          </a:bodyPr>
          <a:lstStyle/>
          <a:p>
            <a:r>
              <a:rPr lang="en-US" altLang="ko-KR" sz="3700" i="1" dirty="0" smtClean="0"/>
              <a:t>The Marriage </a:t>
            </a:r>
            <a:r>
              <a:rPr lang="en-US" altLang="ko-KR" sz="3700" i="1" dirty="0" err="1" smtClean="0"/>
              <a:t>Clinic</a:t>
            </a:r>
            <a:r>
              <a:rPr lang="en-US" altLang="ko-KR" sz="3700" dirty="0" err="1" smtClean="0"/>
              <a:t>presents</a:t>
            </a:r>
            <a:r>
              <a:rPr lang="en-US" altLang="ko-KR" sz="3700" dirty="0" smtClean="0"/>
              <a:t> a complete marital therapy program based on John </a:t>
            </a:r>
            <a:r>
              <a:rPr lang="en-US" altLang="ko-KR" sz="3700" dirty="0" err="1" smtClean="0"/>
              <a:t>Gottman's</a:t>
            </a:r>
            <a:r>
              <a:rPr lang="en-US" altLang="ko-KR" sz="3700" dirty="0" smtClean="0"/>
              <a:t> much heralded research on marital success and failure. Here one will find not only a wide range of succinct and useful assessment procedures, but also a highly specific, research-based, and modularized treatment program. In addition, there are dozens of questionnaires and interview protocols to be used in both assessment and intervention. </a:t>
            </a:r>
          </a:p>
          <a:p>
            <a:r>
              <a:rPr lang="en-US" altLang="ko-KR" sz="3700" dirty="0" smtClean="0"/>
              <a:t>In prospective, long-term research with over 700 couples, </a:t>
            </a:r>
            <a:r>
              <a:rPr lang="en-US" altLang="ko-KR" sz="3700" dirty="0" err="1" smtClean="0"/>
              <a:t>Gottman</a:t>
            </a:r>
            <a:r>
              <a:rPr lang="en-US" altLang="ko-KR" sz="3700" dirty="0" smtClean="0"/>
              <a:t> has discovered certain factors that distinguish happy, stable couples from both unstable, ultimately divorcing couples and stable but unhappy couples. These findings, which are explained here in understandable, nontechnical language, form the basis of his Sound Marital House theory of marriage, which guides the new therapy. This therapy has two goals: changing the marital friendship and teaching couples to regulate conflict. </a:t>
            </a:r>
          </a:p>
          <a:p>
            <a:r>
              <a:rPr lang="en-US" altLang="ko-KR" sz="3700" dirty="0" smtClean="0"/>
              <a:t>Despite the high aims of much marital therapy, </a:t>
            </a:r>
            <a:r>
              <a:rPr lang="en-US" altLang="ko-KR" sz="3700" dirty="0" err="1" smtClean="0"/>
              <a:t>Gottman</a:t>
            </a:r>
            <a:r>
              <a:rPr lang="en-US" altLang="ko-KR" sz="3700" dirty="0" smtClean="0"/>
              <a:t> found that most marital conflicts involve fundamentally </a:t>
            </a:r>
            <a:r>
              <a:rPr lang="en-US" altLang="ko-KR" sz="3700" dirty="0" err="1" smtClean="0"/>
              <a:t>unresolvable</a:t>
            </a:r>
            <a:r>
              <a:rPr lang="en-US" altLang="ko-KR" sz="3700" dirty="0" smtClean="0"/>
              <a:t> relationship issues called "perpetual problems." He shows how therapists can help spouses move from gridlock to dialogue on these issues. Solvable problems can be resolved more easily when the couple has a strong marital friendship. He gives therapists the tools to teach spouses five fundamental skills to develop and strengthen their friendship: softened start-up, accepting influence, repair and de-escalation, compromise, and physiological soothing. </a:t>
            </a:r>
          </a:p>
          <a:p>
            <a:r>
              <a:rPr lang="en-US" altLang="ko-KR" sz="3700" dirty="0" err="1" smtClean="0"/>
              <a:t>Gottman</a:t>
            </a:r>
            <a:r>
              <a:rPr lang="en-US" altLang="ko-KR" sz="3700" dirty="0" smtClean="0"/>
              <a:t> compares his clinic to a restaurant, where clients are offered a menu of treatment formats, from </a:t>
            </a:r>
            <a:r>
              <a:rPr lang="en-US" altLang="ko-KR" sz="3700" dirty="0" err="1" smtClean="0"/>
              <a:t>psychoeducation</a:t>
            </a:r>
            <a:r>
              <a:rPr lang="en-US" altLang="ko-KR" sz="3700" dirty="0" smtClean="0"/>
              <a:t> for specific issues to extended therapy to repair a badly damaged marital friendship. Therapists, too, can choose among the questionnaires and strategies for those that fit the needs of particular couples. Whatever their choice, they will find that their practice is greatly enriched by the scientifically-based offerings of </a:t>
            </a:r>
            <a:r>
              <a:rPr lang="en-US" altLang="ko-KR" sz="3700" i="1" dirty="0" smtClean="0"/>
              <a:t>The Marriage Clinic</a:t>
            </a:r>
            <a:r>
              <a:rPr lang="en-US" altLang="ko-KR" sz="3700" dirty="0" smtClean="0"/>
              <a:t>. </a:t>
            </a:r>
          </a:p>
          <a:p>
            <a:r>
              <a:rPr lang="en-US" altLang="ko-KR" sz="3700" dirty="0" smtClean="0"/>
              <a:t>John M. </a:t>
            </a:r>
            <a:r>
              <a:rPr lang="en-US" altLang="ko-KR" sz="3700" dirty="0" err="1" smtClean="0"/>
              <a:t>Gottman</a:t>
            </a:r>
            <a:r>
              <a:rPr lang="en-US" altLang="ko-KR" sz="3700" dirty="0" smtClean="0"/>
              <a:t>, Ph.D., is William Mifflin Professor of Psychology at the University of Washington in Seattle. He is the author of over two dozen books, including </a:t>
            </a:r>
            <a:r>
              <a:rPr lang="en-US" altLang="ko-KR" sz="3700" i="1" dirty="0" smtClean="0">
                <a:hlinkClick r:id="rId2"/>
              </a:rPr>
              <a:t>Seven Principles to Making Marriage </a:t>
            </a:r>
            <a:r>
              <a:rPr lang="en-US" altLang="ko-KR" sz="3700" i="1" dirty="0" err="1" smtClean="0">
                <a:hlinkClick r:id="rId2"/>
              </a:rPr>
              <a:t>Work</a:t>
            </a:r>
            <a:r>
              <a:rPr lang="en-US" altLang="ko-KR" sz="3700" dirty="0" err="1" smtClean="0"/>
              <a:t>and</a:t>
            </a:r>
            <a:r>
              <a:rPr lang="en-US" altLang="ko-KR" sz="3700" dirty="0" smtClean="0"/>
              <a:t> </a:t>
            </a:r>
            <a:r>
              <a:rPr lang="en-US" altLang="ko-KR" sz="3700" i="1" dirty="0" smtClean="0">
                <a:hlinkClick r:id="rId3"/>
              </a:rPr>
              <a:t>The Heart of Parenting</a:t>
            </a:r>
            <a:r>
              <a:rPr lang="en-US" altLang="ko-KR" sz="3700" dirty="0" smtClean="0"/>
              <a:t>. </a:t>
            </a:r>
          </a:p>
          <a:p>
            <a:r>
              <a:rPr lang="en-US" altLang="ko-KR" sz="3700" dirty="0" smtClean="0"/>
              <a:t> </a:t>
            </a:r>
          </a:p>
          <a:p>
            <a:r>
              <a:rPr lang="en-US" altLang="ko-KR" sz="3700" dirty="0" smtClean="0"/>
              <a:t> </a:t>
            </a:r>
          </a:p>
          <a:p>
            <a:r>
              <a:rPr lang="ko-KR" altLang="en-US" sz="3700" dirty="0" smtClean="0"/>
              <a:t>원전</a:t>
            </a:r>
            <a:r>
              <a:rPr lang="en-US" altLang="ko-KR" sz="3700" dirty="0" smtClean="0">
                <a:hlinkClick r:id="rId4"/>
              </a:rPr>
              <a:t>http://www.2think.org/</a:t>
            </a:r>
            <a:endParaRPr lang="en-US" altLang="ko-KR" sz="3700" dirty="0" smtClean="0"/>
          </a:p>
          <a:p>
            <a:r>
              <a:rPr lang="en-US" altLang="ko-KR" sz="3700" dirty="0" smtClean="0"/>
              <a:t> </a:t>
            </a:r>
          </a:p>
          <a:p>
            <a:endParaRPr lang="ko-KR" alt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ko-KR" altLang="en-US" sz="2400" dirty="0" smtClean="0"/>
              <a:t>존 </a:t>
            </a:r>
            <a:r>
              <a:rPr lang="ko-KR" altLang="en-US" sz="2400" dirty="0" err="1" smtClean="0"/>
              <a:t>가트만</a:t>
            </a:r>
            <a:r>
              <a:rPr lang="ko-KR" altLang="en-US" sz="2400" dirty="0" smtClean="0"/>
              <a:t> 박사의 내 아이를 위한 사랑의 기술 </a:t>
            </a:r>
            <a:r>
              <a:rPr lang="en-US" altLang="ko-KR" sz="2400" dirty="0" smtClean="0"/>
              <a:t>" </a:t>
            </a:r>
            <a:r>
              <a:rPr lang="ko-KR" altLang="en-US" sz="2400" dirty="0" smtClean="0"/>
              <a:t>감정코치</a:t>
            </a:r>
            <a:r>
              <a:rPr lang="en-US" altLang="ko-KR" sz="2400" dirty="0" smtClean="0"/>
              <a:t>"</a:t>
            </a:r>
            <a:endParaRPr lang="ko-KR" altLang="en-US" sz="2400"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ko-KR" altLang="en-US" b="1" dirty="0" smtClean="0"/>
              <a:t>조금씩 자주 표현하라 </a:t>
            </a:r>
            <a:r>
              <a:rPr lang="en-US" altLang="ko-KR" dirty="0" smtClean="0"/>
              <a:t>(small things often)</a:t>
            </a:r>
          </a:p>
          <a:p>
            <a:endParaRPr lang="en-US" altLang="ko-KR" b="1" dirty="0" smtClean="0"/>
          </a:p>
          <a:p>
            <a:r>
              <a:rPr lang="ko-KR" altLang="en-US" b="1" dirty="0" smtClean="0"/>
              <a:t>관계의 달인이 되는 법 </a:t>
            </a:r>
          </a:p>
          <a:p>
            <a:endParaRPr lang="en-US" altLang="ko-KR" b="1" dirty="0" smtClean="0"/>
          </a:p>
          <a:p>
            <a:r>
              <a:rPr lang="ko-KR" altLang="en-US" b="1" dirty="0" smtClean="0"/>
              <a:t>행복한 두 사람이 행복한 세 사람을 만든다</a:t>
            </a:r>
            <a:endParaRPr lang="en-US" altLang="ko-KR" b="1" dirty="0" smtClean="0"/>
          </a:p>
          <a:p>
            <a:r>
              <a:rPr lang="ko-KR" altLang="en-US" dirty="0" smtClean="0"/>
              <a:t>부부의 관계는 아이에게도 결정적인 영향을 미친다</a:t>
            </a:r>
            <a:r>
              <a:rPr lang="en-US" altLang="ko-KR" dirty="0" smtClean="0"/>
              <a:t>. </a:t>
            </a:r>
          </a:p>
          <a:p>
            <a:r>
              <a:rPr lang="ko-KR" altLang="en-US" dirty="0" smtClean="0"/>
              <a:t>아빠의 정서 기능이 높고</a:t>
            </a:r>
            <a:r>
              <a:rPr lang="en-US" altLang="ko-KR" dirty="0" smtClean="0"/>
              <a:t>, </a:t>
            </a:r>
            <a:r>
              <a:rPr lang="ko-KR" altLang="en-US" dirty="0" smtClean="0"/>
              <a:t>엄마가 안정감을 느끼는 </a:t>
            </a:r>
            <a:endParaRPr lang="en-US" altLang="ko-KR" dirty="0" smtClean="0"/>
          </a:p>
          <a:p>
            <a:r>
              <a:rPr lang="ko-KR" altLang="en-US" dirty="0" smtClean="0"/>
              <a:t>아이는 생후 </a:t>
            </a:r>
            <a:r>
              <a:rPr lang="en-US" altLang="ko-KR" dirty="0" smtClean="0"/>
              <a:t>3</a:t>
            </a:r>
            <a:r>
              <a:rPr lang="ko-KR" altLang="en-US" dirty="0" smtClean="0"/>
              <a:t>개월에도 다른 아이들보다 더 많이 웃고</a:t>
            </a:r>
            <a:r>
              <a:rPr lang="en-US" altLang="ko-KR" dirty="0" smtClean="0"/>
              <a:t>, </a:t>
            </a:r>
          </a:p>
          <a:p>
            <a:r>
              <a:rPr lang="ko-KR" altLang="en-US" dirty="0" smtClean="0"/>
              <a:t>더 잘 반응하며</a:t>
            </a:r>
            <a:r>
              <a:rPr lang="en-US" altLang="ko-KR" dirty="0" smtClean="0"/>
              <a:t>, </a:t>
            </a:r>
            <a:r>
              <a:rPr lang="ko-KR" altLang="en-US" dirty="0" smtClean="0"/>
              <a:t>덜 운다</a:t>
            </a:r>
            <a:r>
              <a:rPr lang="en-US" altLang="ko-KR" dirty="0" smtClean="0"/>
              <a:t>. </a:t>
            </a:r>
          </a:p>
          <a:p>
            <a:r>
              <a:rPr lang="ko-KR" altLang="en-US" dirty="0" smtClean="0"/>
              <a:t>어린 시절에 부모의 싸움을 경험한 아이는 뇌 속의 </a:t>
            </a:r>
            <a:endParaRPr lang="en-US" altLang="ko-KR" dirty="0" smtClean="0"/>
          </a:p>
          <a:p>
            <a:r>
              <a:rPr lang="ko-KR" altLang="en-US" dirty="0" smtClean="0"/>
              <a:t>해마에 공포와 불안이 </a:t>
            </a:r>
            <a:endParaRPr lang="en-US" altLang="ko-KR" dirty="0" smtClean="0"/>
          </a:p>
          <a:p>
            <a:r>
              <a:rPr lang="ko-KR" altLang="en-US" dirty="0" smtClean="0"/>
              <a:t>저장된다</a:t>
            </a:r>
            <a:r>
              <a:rPr lang="en-US" altLang="ko-KR" dirty="0" smtClean="0"/>
              <a:t>. </a:t>
            </a:r>
            <a:r>
              <a:rPr lang="ko-KR" altLang="en-US" dirty="0" smtClean="0"/>
              <a:t>부부는 지난 </a:t>
            </a:r>
            <a:r>
              <a:rPr lang="en-US" altLang="ko-KR" dirty="0" smtClean="0"/>
              <a:t>60</a:t>
            </a:r>
            <a:r>
              <a:rPr lang="ko-KR" altLang="en-US" dirty="0" smtClean="0"/>
              <a:t>년간 미국의 공동체가 해체된 </a:t>
            </a:r>
            <a:endParaRPr lang="en-US" altLang="ko-KR" dirty="0" smtClean="0"/>
          </a:p>
          <a:p>
            <a:r>
              <a:rPr lang="ko-KR" altLang="en-US" dirty="0" smtClean="0"/>
              <a:t>것이 가정이 무너졌기 때문이라고 본다</a:t>
            </a:r>
            <a:r>
              <a:rPr lang="en-US" altLang="ko-KR" dirty="0" smtClean="0"/>
              <a:t>. </a:t>
            </a:r>
          </a:p>
          <a:p>
            <a:endParaRPr lang="en-US" altLang="ko-KR" b="1" dirty="0" smtClean="0"/>
          </a:p>
          <a:p>
            <a:r>
              <a:rPr lang="ko-KR" altLang="en-US" dirty="0" smtClean="0"/>
              <a:t>원전</a:t>
            </a:r>
            <a:r>
              <a:rPr lang="en-US" altLang="ko-KR" dirty="0" smtClean="0"/>
              <a:t>&lt; </a:t>
            </a:r>
            <a:r>
              <a:rPr lang="ko-KR" altLang="en-US" dirty="0" smtClean="0"/>
              <a:t>여성조선      취재 유슬기 </a:t>
            </a:r>
            <a:r>
              <a:rPr lang="ko-KR" altLang="en-US" dirty="0" err="1" smtClean="0"/>
              <a:t>기자ㅣ사진</a:t>
            </a:r>
            <a:r>
              <a:rPr lang="ko-KR" altLang="en-US" dirty="0" smtClean="0"/>
              <a:t> 오수진  </a:t>
            </a:r>
            <a:r>
              <a:rPr lang="ko-KR" altLang="en-US" b="1" dirty="0" smtClean="0"/>
              <a:t/>
            </a:r>
            <a:br>
              <a:rPr lang="ko-KR" altLang="en-US" b="1" dirty="0" smtClean="0"/>
            </a:br>
            <a:endParaRPr lang="ko-KR" altLang="en-US" b="1" dirty="0" smtClean="0"/>
          </a:p>
          <a:p>
            <a:endParaRPr lang="ko-KR" altLang="en-US" b="1" dirty="0" smtClean="0"/>
          </a:p>
          <a:p>
            <a:endParaRPr lang="ko-KR" alt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ko-KR" altLang="en-US" dirty="0" smtClean="0"/>
              <a:t>필독서 </a:t>
            </a:r>
            <a:r>
              <a:rPr lang="en-US" altLang="ko-KR" dirty="0" smtClean="0"/>
              <a:t>100</a:t>
            </a:r>
            <a:r>
              <a:rPr lang="ko-KR" altLang="en-US" dirty="0" smtClean="0"/>
              <a:t>권 </a:t>
            </a:r>
            <a:r>
              <a:rPr lang="en-US" altLang="ko-KR" dirty="0" smtClean="0"/>
              <a:t>100 Classics </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ko-KR" altLang="en-US" dirty="0" smtClean="0">
                <a:hlinkClick r:id="rId2"/>
              </a:rPr>
              <a:t>서울대 선정 논술 대비 고교 </a:t>
            </a:r>
            <a:r>
              <a:rPr lang="ko-KR" altLang="en-US" b="1" dirty="0" smtClean="0">
                <a:hlinkClick r:id="rId2"/>
              </a:rPr>
              <a:t>필독서 </a:t>
            </a:r>
            <a:r>
              <a:rPr lang="en-US" altLang="ko-KR" b="1" dirty="0" smtClean="0">
                <a:hlinkClick r:id="rId2"/>
              </a:rPr>
              <a:t>100</a:t>
            </a:r>
            <a:r>
              <a:rPr lang="ko-KR" altLang="en-US" b="1" dirty="0" smtClean="0">
                <a:hlinkClick r:id="rId2"/>
              </a:rPr>
              <a:t>권</a:t>
            </a:r>
            <a:r>
              <a:rPr lang="ko-KR" altLang="en-US" dirty="0" smtClean="0">
                <a:hlinkClick r:id="rId2"/>
              </a:rPr>
              <a:t> </a:t>
            </a:r>
            <a:r>
              <a:rPr lang="ko-KR" altLang="en-US" dirty="0" smtClean="0"/>
              <a:t>  </a:t>
            </a:r>
          </a:p>
          <a:p>
            <a:r>
              <a:rPr lang="ko-KR" altLang="en-US" dirty="0" err="1" smtClean="0">
                <a:hlinkClick r:id="rId3"/>
              </a:rPr>
              <a:t>경희대학교</a:t>
            </a:r>
            <a:r>
              <a:rPr lang="ko-KR" altLang="en-US" dirty="0" smtClean="0">
                <a:hlinkClick r:id="rId3"/>
              </a:rPr>
              <a:t> 교양</a:t>
            </a:r>
            <a:r>
              <a:rPr lang="ko-KR" altLang="en-US" b="1" dirty="0" smtClean="0">
                <a:hlinkClick r:id="rId3"/>
              </a:rPr>
              <a:t>필독서 </a:t>
            </a:r>
            <a:r>
              <a:rPr lang="en-US" altLang="ko-KR" b="1" dirty="0" smtClean="0">
                <a:hlinkClick r:id="rId3"/>
              </a:rPr>
              <a:t>100</a:t>
            </a:r>
            <a:r>
              <a:rPr lang="ko-KR" altLang="en-US" dirty="0" smtClean="0">
                <a:hlinkClick r:id="rId3"/>
              </a:rPr>
              <a:t>선</a:t>
            </a:r>
            <a:r>
              <a:rPr lang="ko-KR" altLang="en-US" dirty="0" smtClean="0"/>
              <a:t> </a:t>
            </a:r>
          </a:p>
          <a:p>
            <a:r>
              <a:rPr lang="ko-KR" altLang="en-US" dirty="0" smtClean="0"/>
              <a:t> </a:t>
            </a:r>
            <a:r>
              <a:rPr lang="en-US" altLang="ko-KR" dirty="0" smtClean="0">
                <a:hlinkClick r:id="rId4"/>
              </a:rPr>
              <a:t>"</a:t>
            </a:r>
            <a:r>
              <a:rPr lang="ko-KR" altLang="en-US" dirty="0" smtClean="0">
                <a:hlinkClick r:id="rId4"/>
              </a:rPr>
              <a:t>성공하는 직장인들을 위한 </a:t>
            </a:r>
            <a:r>
              <a:rPr lang="ko-KR" altLang="en-US" dirty="0" err="1" smtClean="0">
                <a:hlinkClick r:id="rId4"/>
              </a:rPr>
              <a:t>맞춤식</a:t>
            </a:r>
            <a:r>
              <a:rPr lang="ko-KR" altLang="en-US" dirty="0" smtClean="0">
                <a:hlinkClick r:id="rId4"/>
              </a:rPr>
              <a:t> 경영</a:t>
            </a:r>
            <a:r>
              <a:rPr lang="ko-KR" altLang="en-US" b="1" dirty="0" smtClean="0">
                <a:hlinkClick r:id="rId4"/>
              </a:rPr>
              <a:t>필독서</a:t>
            </a:r>
            <a:r>
              <a:rPr lang="en-US" altLang="ko-KR" dirty="0" smtClean="0">
                <a:hlinkClick r:id="rId4"/>
              </a:rPr>
              <a:t>" - '</a:t>
            </a:r>
            <a:r>
              <a:rPr lang="en-US" altLang="ko-KR" b="1" dirty="0" smtClean="0">
                <a:hlinkClick r:id="rId4"/>
              </a:rPr>
              <a:t>100</a:t>
            </a:r>
            <a:r>
              <a:rPr lang="ko-KR" altLang="en-US" dirty="0" smtClean="0">
                <a:hlinkClick r:id="rId4"/>
              </a:rPr>
              <a:t> </a:t>
            </a:r>
            <a:endParaRPr lang="ko-KR" altLang="en-US" dirty="0" smtClean="0"/>
          </a:p>
          <a:p>
            <a:r>
              <a:rPr lang="ko-KR" altLang="en-US" dirty="0" smtClean="0"/>
              <a:t> </a:t>
            </a:r>
            <a:r>
              <a:rPr lang="ko-KR" altLang="en-US" dirty="0" smtClean="0">
                <a:hlinkClick r:id="rId5"/>
              </a:rPr>
              <a:t>고등학생 </a:t>
            </a:r>
            <a:r>
              <a:rPr lang="ko-KR" altLang="en-US" b="1" dirty="0" smtClean="0">
                <a:hlinkClick r:id="rId5"/>
              </a:rPr>
              <a:t>필독서 </a:t>
            </a:r>
            <a:r>
              <a:rPr lang="en-US" altLang="ko-KR" b="1" dirty="0" smtClean="0">
                <a:hlinkClick r:id="rId5"/>
              </a:rPr>
              <a:t>100</a:t>
            </a:r>
            <a:r>
              <a:rPr lang="ko-KR" altLang="en-US" b="1" dirty="0" smtClean="0">
                <a:hlinkClick r:id="rId5"/>
              </a:rPr>
              <a:t>권</a:t>
            </a:r>
            <a:endParaRPr lang="ko-KR" altLang="en-US" dirty="0" smtClean="0"/>
          </a:p>
          <a:p>
            <a:r>
              <a:rPr lang="ko-KR" altLang="en-US" dirty="0" smtClean="0"/>
              <a:t> </a:t>
            </a:r>
            <a:r>
              <a:rPr lang="ko-KR" altLang="en-US" dirty="0" smtClean="0">
                <a:hlinkClick r:id="rId6"/>
              </a:rPr>
              <a:t>비는 밤에 내리고</a:t>
            </a:r>
            <a:r>
              <a:rPr lang="en-US" altLang="ko-KR" dirty="0" smtClean="0">
                <a:hlinkClick r:id="rId6"/>
              </a:rPr>
              <a:t>.. : </a:t>
            </a:r>
            <a:r>
              <a:rPr lang="ko-KR" altLang="en-US" dirty="0" smtClean="0">
                <a:hlinkClick r:id="rId6"/>
              </a:rPr>
              <a:t>안정효씨가 소개하는 영어학습 </a:t>
            </a:r>
            <a:r>
              <a:rPr lang="ko-KR" altLang="en-US" b="1" dirty="0" smtClean="0">
                <a:hlinkClick r:id="rId6"/>
              </a:rPr>
              <a:t>필독서 </a:t>
            </a:r>
            <a:r>
              <a:rPr lang="en-US" altLang="ko-KR" b="1" dirty="0" smtClean="0">
                <a:hlinkClick r:id="rId6"/>
              </a:rPr>
              <a:t>100</a:t>
            </a:r>
            <a:r>
              <a:rPr lang="ko-KR" altLang="en-US" b="1" dirty="0" smtClean="0">
                <a:hlinkClick r:id="rId6"/>
              </a:rPr>
              <a:t>권 </a:t>
            </a:r>
          </a:p>
          <a:p>
            <a:endParaRPr lang="ko-KR" alt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ko-KR" altLang="en-US" dirty="0" smtClean="0"/>
              <a:t>필독서 </a:t>
            </a:r>
            <a:r>
              <a:rPr lang="en-US" altLang="ko-KR" dirty="0" smtClean="0"/>
              <a:t>100</a:t>
            </a:r>
            <a:r>
              <a:rPr lang="ko-KR" altLang="en-US" dirty="0" smtClean="0"/>
              <a:t>권 </a:t>
            </a:r>
            <a:r>
              <a:rPr lang="en-US" altLang="ko-KR" dirty="0" smtClean="0"/>
              <a:t>100 Classics </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ko-KR" altLang="en-US" dirty="0" err="1" smtClean="0">
                <a:hlinkClick r:id="rId2"/>
              </a:rPr>
              <a:t>열린광장</a:t>
            </a:r>
            <a:r>
              <a:rPr lang="ko-KR" altLang="en-US" dirty="0" smtClean="0">
                <a:hlinkClick r:id="rId2"/>
              </a:rPr>
              <a:t> </a:t>
            </a:r>
            <a:r>
              <a:rPr lang="en-US" altLang="ko-KR" dirty="0" smtClean="0">
                <a:hlinkClick r:id="rId2"/>
              </a:rPr>
              <a:t>&gt; </a:t>
            </a:r>
            <a:r>
              <a:rPr lang="ko-KR" altLang="en-US" dirty="0" smtClean="0">
                <a:hlinkClick r:id="rId2"/>
              </a:rPr>
              <a:t>공지사항 </a:t>
            </a:r>
            <a:r>
              <a:rPr lang="en-US" altLang="ko-KR" dirty="0" smtClean="0">
                <a:hlinkClick r:id="rId2"/>
              </a:rPr>
              <a:t>&gt; </a:t>
            </a:r>
            <a:r>
              <a:rPr lang="ko-KR" altLang="en-US" dirty="0" smtClean="0">
                <a:hlinkClick r:id="rId2"/>
              </a:rPr>
              <a:t>교양</a:t>
            </a:r>
            <a:r>
              <a:rPr lang="ko-KR" altLang="en-US" b="1" dirty="0" smtClean="0">
                <a:hlinkClick r:id="rId2"/>
              </a:rPr>
              <a:t>필독서</a:t>
            </a:r>
            <a:r>
              <a:rPr lang="ko-KR" altLang="en-US" dirty="0" smtClean="0">
                <a:hlinkClick r:id="rId2"/>
              </a:rPr>
              <a:t> </a:t>
            </a:r>
            <a:r>
              <a:rPr lang="en-US" altLang="ko-KR" dirty="0" smtClean="0">
                <a:hlinkClick r:id="rId2"/>
              </a:rPr>
              <a:t>487</a:t>
            </a:r>
            <a:r>
              <a:rPr lang="ko-KR" altLang="en-US" b="1" dirty="0" smtClean="0">
                <a:hlinkClick r:id="rId2"/>
              </a:rPr>
              <a:t>권</a:t>
            </a:r>
            <a:endParaRPr lang="ko-KR" altLang="en-US" dirty="0" smtClean="0"/>
          </a:p>
          <a:p>
            <a:r>
              <a:rPr lang="ko-KR" altLang="en-US" dirty="0" smtClean="0"/>
              <a:t> </a:t>
            </a:r>
            <a:r>
              <a:rPr lang="ko-KR" altLang="en-US" dirty="0" smtClean="0">
                <a:hlinkClick r:id="rId3"/>
              </a:rPr>
              <a:t> 동서양 고전 </a:t>
            </a:r>
            <a:r>
              <a:rPr lang="ko-KR" altLang="en-US" b="1" dirty="0" smtClean="0">
                <a:hlinkClick r:id="rId3"/>
              </a:rPr>
              <a:t>필독서</a:t>
            </a:r>
            <a:r>
              <a:rPr lang="ko-KR" altLang="en-US" dirty="0" smtClean="0">
                <a:hlinkClick r:id="rId3"/>
              </a:rPr>
              <a:t> </a:t>
            </a:r>
            <a:r>
              <a:rPr lang="en-US" altLang="ko-KR" dirty="0" smtClean="0">
                <a:hlinkClick r:id="rId3"/>
              </a:rPr>
              <a:t>200</a:t>
            </a:r>
            <a:r>
              <a:rPr lang="ko-KR" altLang="en-US" dirty="0" smtClean="0">
                <a:hlinkClick r:id="rId3"/>
              </a:rPr>
              <a:t>선</a:t>
            </a:r>
            <a:endParaRPr lang="ko-KR" altLang="en-US" dirty="0" smtClean="0"/>
          </a:p>
          <a:p>
            <a:r>
              <a:rPr lang="ko-KR" altLang="en-US" dirty="0" smtClean="0"/>
              <a:t> </a:t>
            </a:r>
            <a:r>
              <a:rPr lang="ko-KR" altLang="en-US" dirty="0" smtClean="0">
                <a:hlinkClick r:id="rId4"/>
              </a:rPr>
              <a:t>고등학생 </a:t>
            </a:r>
            <a:r>
              <a:rPr lang="ko-KR" altLang="en-US" b="1" dirty="0" smtClean="0">
                <a:hlinkClick r:id="rId4"/>
              </a:rPr>
              <a:t>필독서 </a:t>
            </a:r>
            <a:r>
              <a:rPr lang="en-US" altLang="ko-KR" b="1" dirty="0" smtClean="0">
                <a:hlinkClick r:id="rId4"/>
              </a:rPr>
              <a:t>100</a:t>
            </a:r>
            <a:r>
              <a:rPr lang="ko-KR" altLang="en-US" b="1" dirty="0" smtClean="0">
                <a:hlinkClick r:id="rId4"/>
              </a:rPr>
              <a:t>권</a:t>
            </a:r>
            <a:endParaRPr lang="ko-KR" altLang="en-US" dirty="0" smtClean="0"/>
          </a:p>
          <a:p>
            <a:r>
              <a:rPr lang="ko-KR" altLang="en-US" dirty="0" smtClean="0"/>
              <a:t> </a:t>
            </a:r>
            <a:r>
              <a:rPr lang="en-US" altLang="ko-KR" dirty="0" smtClean="0">
                <a:hlinkClick r:id="rId5"/>
              </a:rPr>
              <a:t>YES24 - [</a:t>
            </a:r>
            <a:r>
              <a:rPr lang="ko-KR" altLang="en-US" dirty="0" smtClean="0">
                <a:hlinkClick r:id="rId5"/>
              </a:rPr>
              <a:t>국내도서</a:t>
            </a:r>
            <a:r>
              <a:rPr lang="en-US" altLang="ko-KR" dirty="0" smtClean="0">
                <a:hlinkClick r:id="rId5"/>
              </a:rPr>
              <a:t>]</a:t>
            </a:r>
            <a:r>
              <a:rPr lang="ko-KR" altLang="en-US" dirty="0" err="1" smtClean="0">
                <a:hlinkClick r:id="rId5"/>
              </a:rPr>
              <a:t>민음사</a:t>
            </a:r>
            <a:r>
              <a:rPr lang="ko-KR" altLang="en-US" dirty="0" smtClean="0">
                <a:hlinkClick r:id="rId5"/>
              </a:rPr>
              <a:t> 세계문학전집 </a:t>
            </a:r>
            <a:r>
              <a:rPr lang="en-US" altLang="ko-KR" b="1" dirty="0" smtClean="0">
                <a:hlinkClick r:id="rId5"/>
              </a:rPr>
              <a:t>100</a:t>
            </a:r>
            <a:r>
              <a:rPr lang="ko-KR" altLang="en-US" b="1" dirty="0" smtClean="0">
                <a:hlinkClick r:id="rId5"/>
              </a:rPr>
              <a:t>권</a:t>
            </a:r>
            <a:r>
              <a:rPr lang="ko-KR" altLang="en-US" dirty="0" smtClean="0">
                <a:hlinkClick r:id="rId5"/>
              </a:rPr>
              <a:t> </a:t>
            </a:r>
            <a:endParaRPr lang="ko-KR" altLang="en-US" dirty="0" smtClean="0"/>
          </a:p>
          <a:p>
            <a:r>
              <a:rPr lang="ko-KR" altLang="en-US" dirty="0" smtClean="0">
                <a:hlinkClick r:id="rId6"/>
              </a:rPr>
              <a:t>내가 만든 대학생 도서목록 </a:t>
            </a:r>
            <a:r>
              <a:rPr lang="en-US" altLang="ko-KR" b="1" dirty="0" smtClean="0">
                <a:hlinkClick r:id="rId6"/>
              </a:rPr>
              <a:t>100</a:t>
            </a:r>
            <a:r>
              <a:rPr lang="ko-KR" altLang="en-US" b="1" dirty="0" smtClean="0">
                <a:hlinkClick r:id="rId6"/>
              </a:rPr>
              <a:t>권</a:t>
            </a:r>
            <a:endParaRPr lang="ko-KR" altLang="en-US" dirty="0" smtClean="0"/>
          </a:p>
          <a:p>
            <a:r>
              <a:rPr lang="ko-KR" altLang="en-US" dirty="0" smtClean="0"/>
              <a:t> </a:t>
            </a:r>
          </a:p>
          <a:p>
            <a:r>
              <a:rPr lang="ko-KR" altLang="en-US" dirty="0" smtClean="0"/>
              <a:t> </a:t>
            </a:r>
            <a:r>
              <a:rPr lang="ko-KR" altLang="en-US" dirty="0" err="1" smtClean="0">
                <a:hlinkClick r:id="rId7"/>
              </a:rPr>
              <a:t>책통자</a:t>
            </a:r>
            <a:r>
              <a:rPr lang="ko-KR" altLang="en-US" dirty="0" smtClean="0">
                <a:hlinkClick r:id="rId7"/>
              </a:rPr>
              <a:t> </a:t>
            </a:r>
            <a:r>
              <a:rPr lang="en-US" altLang="ko-KR" dirty="0" smtClean="0">
                <a:hlinkClick r:id="rId7"/>
              </a:rPr>
              <a:t>I </a:t>
            </a:r>
            <a:r>
              <a:rPr lang="ko-KR" altLang="en-US" dirty="0" err="1" smtClean="0">
                <a:hlinkClick r:id="rId7"/>
              </a:rPr>
              <a:t>冊通者</a:t>
            </a:r>
            <a:r>
              <a:rPr lang="ko-KR" altLang="en-US" dirty="0" smtClean="0">
                <a:hlinkClick r:id="rId7"/>
              </a:rPr>
              <a:t> </a:t>
            </a:r>
            <a:r>
              <a:rPr lang="en-US" altLang="ko-KR" dirty="0" smtClean="0">
                <a:hlinkClick r:id="rId7"/>
              </a:rPr>
              <a:t>:: </a:t>
            </a:r>
            <a:r>
              <a:rPr lang="ko-KR" altLang="en-US" dirty="0" err="1" smtClean="0">
                <a:hlinkClick r:id="rId7"/>
              </a:rPr>
              <a:t>백권가약</a:t>
            </a:r>
            <a:r>
              <a:rPr lang="en-US" altLang="ko-KR" dirty="0" smtClean="0">
                <a:hlinkClick r:id="rId7"/>
              </a:rPr>
              <a:t>, </a:t>
            </a:r>
            <a:r>
              <a:rPr lang="ko-KR" altLang="en-US" dirty="0" smtClean="0">
                <a:hlinkClick r:id="rId7"/>
              </a:rPr>
              <a:t>추천도서 </a:t>
            </a:r>
            <a:r>
              <a:rPr lang="en-US" altLang="ko-KR" b="1" dirty="0" smtClean="0">
                <a:hlinkClick r:id="rId7"/>
              </a:rPr>
              <a:t>100</a:t>
            </a:r>
            <a:r>
              <a:rPr lang="ko-KR" altLang="en-US" b="1" dirty="0" smtClean="0">
                <a:hlinkClick r:id="rId7"/>
              </a:rPr>
              <a:t>권</a:t>
            </a:r>
            <a:r>
              <a:rPr lang="ko-KR" altLang="en-US" dirty="0" smtClean="0">
                <a:hlinkClick r:id="rId7"/>
              </a:rPr>
              <a:t> 목록</a:t>
            </a:r>
            <a:endParaRPr lang="ko-KR" altLang="en-US" dirty="0" smtClean="0"/>
          </a:p>
          <a:p>
            <a:r>
              <a:rPr lang="ko-KR" altLang="en-US" dirty="0" smtClean="0"/>
              <a:t> </a:t>
            </a:r>
            <a:r>
              <a:rPr lang="en-US" altLang="ko-KR" dirty="0" err="1" smtClean="0">
                <a:hlinkClick r:id="rId8"/>
              </a:rPr>
              <a:t>TOEFL,SAT,SSAT,Junior</a:t>
            </a:r>
            <a:r>
              <a:rPr lang="en-US" altLang="ko-KR" dirty="0" smtClean="0">
                <a:hlinkClick r:id="rId8"/>
              </a:rPr>
              <a:t> </a:t>
            </a:r>
            <a:r>
              <a:rPr lang="en-US" altLang="ko-KR" dirty="0" err="1" smtClean="0">
                <a:hlinkClick r:id="rId8"/>
              </a:rPr>
              <a:t>Program,AP</a:t>
            </a:r>
            <a:r>
              <a:rPr lang="en-US" altLang="ko-KR" dirty="0" smtClean="0">
                <a:hlinkClick r:id="rId8"/>
              </a:rPr>
              <a:t> - </a:t>
            </a:r>
            <a:r>
              <a:rPr lang="ko-KR" altLang="en-US" dirty="0" smtClean="0">
                <a:hlinkClick r:id="rId8"/>
              </a:rPr>
              <a:t>미국유학시험전문 </a:t>
            </a:r>
            <a:r>
              <a:rPr lang="ko-KR" altLang="en-US" dirty="0" err="1" smtClean="0">
                <a:hlinkClick r:id="rId8"/>
              </a:rPr>
              <a:t>프린스턴리뷰</a:t>
            </a:r>
            <a:r>
              <a:rPr lang="ko-KR" altLang="en-US" dirty="0" smtClean="0">
                <a:hlinkClick r:id="rId8"/>
              </a:rPr>
              <a:t> </a:t>
            </a:r>
            <a:r>
              <a:rPr lang="en-US" altLang="ko-KR" b="1" dirty="0" smtClean="0">
                <a:hlinkClick r:id="rId8"/>
              </a:rPr>
              <a:t>...</a:t>
            </a:r>
            <a:endParaRPr lang="ko-KR" altLang="en-US" dirty="0" smtClean="0"/>
          </a:p>
          <a:p>
            <a:r>
              <a:rPr lang="ko-KR" altLang="en-US" dirty="0" smtClean="0"/>
              <a:t> </a:t>
            </a:r>
            <a:r>
              <a:rPr lang="ko-KR" altLang="en-US" dirty="0" smtClean="0">
                <a:hlinkClick r:id="rId9"/>
              </a:rPr>
              <a:t>김기환 기자의 취재일기 </a:t>
            </a:r>
          </a:p>
          <a:p>
            <a:endParaRPr lang="ko-KR" alt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ko-KR" altLang="en-US" dirty="0" smtClean="0"/>
              <a:t>필독서 </a:t>
            </a:r>
            <a:r>
              <a:rPr lang="en-US" altLang="ko-KR" dirty="0" smtClean="0"/>
              <a:t>100</a:t>
            </a:r>
            <a:r>
              <a:rPr lang="ko-KR" altLang="en-US" dirty="0" smtClean="0"/>
              <a:t>권 </a:t>
            </a:r>
            <a:r>
              <a:rPr lang="en-US" altLang="ko-KR" dirty="0" smtClean="0"/>
              <a:t>100 Classics </a:t>
            </a: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en-US" altLang="ko-KR" dirty="0" smtClean="0"/>
              <a:t>﻿</a:t>
            </a:r>
            <a:r>
              <a:rPr lang="en-US" altLang="ko-KR" b="1" dirty="0" smtClean="0">
                <a:hlinkClick r:id="rId2"/>
              </a:rPr>
              <a:t>100</a:t>
            </a:r>
            <a:r>
              <a:rPr lang="en-US" altLang="ko-KR" dirty="0" smtClean="0">
                <a:hlinkClick r:id="rId2"/>
              </a:rPr>
              <a:t> Classic Book Collection - Wikipedia, the free encyclopedia</a:t>
            </a:r>
            <a:endParaRPr lang="en-US" altLang="ko-KR" dirty="0" smtClean="0"/>
          </a:p>
          <a:p>
            <a:endParaRPr lang="en-US" altLang="ko-KR" dirty="0" smtClean="0"/>
          </a:p>
          <a:p>
            <a:r>
              <a:rPr lang="en-US" altLang="ko-KR" dirty="0" smtClean="0"/>
              <a:t> </a:t>
            </a:r>
            <a:r>
              <a:rPr lang="en-US" altLang="ko-KR" b="1" dirty="0" smtClean="0">
                <a:hlinkClick r:id="rId3"/>
              </a:rPr>
              <a:t>100 Classics</a:t>
            </a:r>
            <a:r>
              <a:rPr lang="en-US" altLang="ko-KR" dirty="0" smtClean="0">
                <a:hlinkClick r:id="rId3"/>
              </a:rPr>
              <a:t> Lists</a:t>
            </a:r>
            <a:endParaRPr lang="en-US" altLang="ko-KR" dirty="0" smtClean="0"/>
          </a:p>
          <a:p>
            <a:endParaRPr lang="en-US" altLang="ko-KR" dirty="0" smtClean="0"/>
          </a:p>
          <a:p>
            <a:r>
              <a:rPr lang="en-US" altLang="ko-KR" dirty="0" smtClean="0"/>
              <a:t> </a:t>
            </a:r>
            <a:r>
              <a:rPr lang="en-US" altLang="ko-KR" dirty="0" smtClean="0">
                <a:hlinkClick r:id="rId4"/>
              </a:rPr>
              <a:t>Best </a:t>
            </a:r>
            <a:r>
              <a:rPr lang="en-US" altLang="ko-KR" b="1" dirty="0" smtClean="0">
                <a:hlinkClick r:id="rId4"/>
              </a:rPr>
              <a:t>Classics 100</a:t>
            </a:r>
            <a:r>
              <a:rPr lang="en-US" altLang="ko-KR" dirty="0" smtClean="0">
                <a:hlinkClick r:id="rId4"/>
              </a:rPr>
              <a:t> CD</a:t>
            </a:r>
            <a:endParaRPr lang="en-US" altLang="ko-KR" dirty="0" smtClean="0"/>
          </a:p>
          <a:p>
            <a:endParaRPr lang="en-US" altLang="ko-KR" dirty="0" smtClean="0"/>
          </a:p>
          <a:p>
            <a:r>
              <a:rPr lang="en-US" altLang="ko-KR" dirty="0" smtClean="0"/>
              <a:t> </a:t>
            </a:r>
            <a:r>
              <a:rPr lang="en-US" altLang="ko-KR" dirty="0" smtClean="0">
                <a:hlinkClick r:id="rId5"/>
              </a:rPr>
              <a:t>Nintendo DS - </a:t>
            </a:r>
            <a:r>
              <a:rPr lang="en-US" altLang="ko-KR" b="1" dirty="0" smtClean="0">
                <a:hlinkClick r:id="rId5"/>
              </a:rPr>
              <a:t>100 Classic Books</a:t>
            </a:r>
            <a:r>
              <a:rPr lang="en-US" altLang="ko-KR" dirty="0" smtClean="0">
                <a:hlinkClick r:id="rId5"/>
              </a:rPr>
              <a:t> | Digital Books </a:t>
            </a:r>
            <a:endParaRPr lang="en-US" altLang="ko-KR" dirty="0" smtClean="0"/>
          </a:p>
          <a:p>
            <a:endParaRPr lang="ko-KR" alt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altLang="ko-KR" b="1" dirty="0" smtClean="0"/>
              <a:t/>
            </a:r>
            <a:br>
              <a:rPr lang="en-US" altLang="ko-KR" b="1" dirty="0" smtClean="0"/>
            </a:br>
            <a:r>
              <a:rPr lang="ko-KR" altLang="en-US" b="1" dirty="0" smtClean="0"/>
              <a:t>최성애박사 행복치료  </a:t>
            </a:r>
            <a:br>
              <a:rPr lang="ko-KR" altLang="en-US" b="1" dirty="0" smtClean="0"/>
            </a:br>
            <a:endParaRPr lang="ko-KR" altLang="en-US" dirty="0"/>
          </a:p>
        </p:txBody>
      </p:sp>
      <p:sp>
        <p:nvSpPr>
          <p:cNvPr id="3" name="내용 개체 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US" altLang="ko-KR" dirty="0" smtClean="0">
                <a:hlinkClick r:id="rId2"/>
              </a:rPr>
              <a:t>[</a:t>
            </a:r>
            <a:r>
              <a:rPr lang="ko-KR" altLang="en-US" dirty="0" err="1" smtClean="0">
                <a:hlinkClick r:id="rId2"/>
              </a:rPr>
              <a:t>알라딘</a:t>
            </a:r>
            <a:r>
              <a:rPr lang="en-US" altLang="ko-KR" dirty="0" smtClean="0">
                <a:hlinkClick r:id="rId2"/>
              </a:rPr>
              <a:t>]</a:t>
            </a:r>
            <a:r>
              <a:rPr lang="ko-KR" altLang="en-US" dirty="0" smtClean="0">
                <a:hlinkClick r:id="rId2"/>
              </a:rPr>
              <a:t>강학중 </a:t>
            </a:r>
            <a:r>
              <a:rPr lang="ko-KR" altLang="en-US" b="1" dirty="0" smtClean="0">
                <a:hlinkClick r:id="rId2"/>
              </a:rPr>
              <a:t>박사의</a:t>
            </a:r>
            <a:r>
              <a:rPr lang="ko-KR" altLang="en-US" dirty="0" smtClean="0">
                <a:hlinkClick r:id="rId2"/>
              </a:rPr>
              <a:t> 가족 </a:t>
            </a:r>
            <a:r>
              <a:rPr lang="ko-KR" altLang="en-US" b="1" dirty="0" smtClean="0">
                <a:hlinkClick r:id="rId2"/>
              </a:rPr>
              <a:t>수업</a:t>
            </a:r>
            <a:endParaRPr lang="en-US" altLang="ko-KR" b="1" dirty="0" smtClean="0"/>
          </a:p>
          <a:p>
            <a:endParaRPr lang="ko-KR" altLang="en-US" dirty="0" smtClean="0"/>
          </a:p>
          <a:p>
            <a:r>
              <a:rPr lang="ko-KR" altLang="en-US" dirty="0" smtClean="0"/>
              <a:t> </a:t>
            </a:r>
            <a:r>
              <a:rPr lang="ko-KR" altLang="en-US" dirty="0" smtClean="0">
                <a:hlinkClick r:id="rId3"/>
              </a:rPr>
              <a:t>“흔들리는 </a:t>
            </a:r>
            <a:r>
              <a:rPr lang="ko-KR" altLang="en-US" b="1" dirty="0" smtClean="0">
                <a:hlinkClick r:id="rId3"/>
              </a:rPr>
              <a:t>부부</a:t>
            </a:r>
            <a:r>
              <a:rPr lang="ko-KR" altLang="en-US" dirty="0" smtClean="0">
                <a:hlinkClick r:id="rId3"/>
              </a:rPr>
              <a:t> </a:t>
            </a:r>
            <a:r>
              <a:rPr lang="en-US" altLang="ko-KR" dirty="0" smtClean="0">
                <a:hlinkClick r:id="rId3"/>
              </a:rPr>
              <a:t>'</a:t>
            </a:r>
            <a:r>
              <a:rPr lang="ko-KR" altLang="en-US" dirty="0" err="1" smtClean="0">
                <a:hlinkClick r:id="rId3"/>
              </a:rPr>
              <a:t>감정코칭</a:t>
            </a:r>
            <a:r>
              <a:rPr lang="en-US" altLang="ko-KR" dirty="0" smtClean="0">
                <a:hlinkClick r:id="rId3"/>
              </a:rPr>
              <a:t>' </a:t>
            </a:r>
            <a:r>
              <a:rPr lang="ko-KR" altLang="en-US" dirty="0" smtClean="0">
                <a:hlinkClick r:id="rId3"/>
              </a:rPr>
              <a:t>받으세요” </a:t>
            </a:r>
            <a:endParaRPr lang="en-US" altLang="ko-KR" dirty="0" smtClean="0"/>
          </a:p>
          <a:p>
            <a:endParaRPr lang="ko-KR" altLang="en-US" dirty="0" smtClean="0"/>
          </a:p>
          <a:p>
            <a:r>
              <a:rPr lang="ko-KR" altLang="en-US" dirty="0" smtClean="0"/>
              <a:t> </a:t>
            </a:r>
            <a:r>
              <a:rPr lang="ko-KR" altLang="en-US" dirty="0" smtClean="0">
                <a:hlinkClick r:id="rId4"/>
              </a:rPr>
              <a:t>건강생활 </a:t>
            </a:r>
            <a:r>
              <a:rPr lang="en-US" altLang="ko-KR" dirty="0" smtClean="0">
                <a:hlinkClick r:id="rId4"/>
              </a:rPr>
              <a:t>| </a:t>
            </a:r>
            <a:r>
              <a:rPr lang="ko-KR" altLang="en-US" dirty="0" smtClean="0">
                <a:hlinkClick r:id="rId4"/>
              </a:rPr>
              <a:t>행복한 부부가 되는 </a:t>
            </a:r>
            <a:r>
              <a:rPr lang="ko-KR" altLang="en-US" b="1" dirty="0" smtClean="0">
                <a:hlinkClick r:id="rId4"/>
              </a:rPr>
              <a:t>수업</a:t>
            </a:r>
            <a:r>
              <a:rPr lang="en-US" altLang="ko-KR" dirty="0" smtClean="0">
                <a:hlinkClick r:id="rId4"/>
              </a:rPr>
              <a:t>_ </a:t>
            </a:r>
            <a:r>
              <a:rPr lang="ko-KR" altLang="en-US" b="1" dirty="0" smtClean="0">
                <a:hlinkClick r:id="rId4"/>
              </a:rPr>
              <a:t>부부 치료 </a:t>
            </a:r>
          </a:p>
          <a:p>
            <a:endParaRPr lang="ko-KR"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ko-KR" altLang="en-US" b="1" dirty="0" smtClean="0"/>
              <a:t>﻿최진기 생존경제</a:t>
            </a:r>
            <a:endParaRPr lang="ko-KR" altLang="en-US" dirty="0"/>
          </a:p>
        </p:txBody>
      </p:sp>
      <p:graphicFrame>
        <p:nvGraphicFramePr>
          <p:cNvPr id="4" name="내용 개체 틀 3"/>
          <p:cNvGraphicFramePr>
            <a:graphicFrameLocks noGrp="1"/>
          </p:cNvGraphicFramePr>
          <p:nvPr>
            <p:ph idx="1"/>
          </p:nvPr>
        </p:nvGraphicFramePr>
        <p:xfrm>
          <a:off x="457200" y="1600200"/>
          <a:ext cx="8229600" cy="46634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800" b="1" kern="1200" dirty="0" smtClean="0">
                          <a:solidFill>
                            <a:schemeClr val="lt1"/>
                          </a:solidFill>
                          <a:latin typeface="+mn-lt"/>
                          <a:ea typeface="+mn-ea"/>
                          <a:cs typeface="+mn-cs"/>
                        </a:rPr>
                        <a:t>몽골 유목민들의 비극 </a:t>
                      </a:r>
                    </a:p>
                    <a:p>
                      <a:pPr latinLnBrk="1"/>
                      <a:endParaRPr lang="ko-KR" altLang="en-US" dirty="0"/>
                    </a:p>
                  </a:txBody>
                  <a:tcPr/>
                </a:tc>
                <a:tc>
                  <a:txBody>
                    <a:bodyPr/>
                    <a:lstStyle/>
                    <a:p>
                      <a:r>
                        <a:rPr lang="ko-KR" altLang="en-US" sz="1800" b="1" kern="1200" dirty="0" smtClean="0">
                          <a:solidFill>
                            <a:schemeClr val="lt1"/>
                          </a:solidFill>
                          <a:latin typeface="+mn-lt"/>
                          <a:ea typeface="+mn-ea"/>
                          <a:cs typeface="+mn-cs"/>
                        </a:rPr>
                        <a:t>고정식 이동텐트 </a:t>
                      </a:r>
                    </a:p>
                    <a:p>
                      <a:r>
                        <a:rPr lang="ko-KR" altLang="en-US" sz="1800" b="1" kern="1200" dirty="0" smtClean="0">
                          <a:solidFill>
                            <a:schemeClr val="lt1"/>
                          </a:solidFill>
                          <a:latin typeface="+mn-lt"/>
                          <a:ea typeface="+mn-ea"/>
                          <a:cs typeface="+mn-cs"/>
                        </a:rPr>
                        <a:t>對 </a:t>
                      </a:r>
                      <a:r>
                        <a:rPr lang="ko-KR" altLang="en-US" sz="1800" b="1" kern="1200" dirty="0" err="1" smtClean="0">
                          <a:solidFill>
                            <a:schemeClr val="lt1"/>
                          </a:solidFill>
                          <a:latin typeface="+mn-lt"/>
                          <a:ea typeface="+mn-ea"/>
                          <a:cs typeface="+mn-cs"/>
                        </a:rPr>
                        <a:t>할리데이비스</a:t>
                      </a:r>
                      <a:r>
                        <a:rPr lang="ko-KR" altLang="en-US" sz="1800" b="1" kern="1200" dirty="0" smtClean="0">
                          <a:solidFill>
                            <a:schemeClr val="lt1"/>
                          </a:solidFill>
                          <a:latin typeface="+mn-lt"/>
                          <a:ea typeface="+mn-ea"/>
                          <a:cs typeface="+mn-cs"/>
                        </a:rPr>
                        <a:t> </a:t>
                      </a:r>
                    </a:p>
                    <a:p>
                      <a:r>
                        <a:rPr lang="ko-KR" altLang="en-US" sz="1800" b="1" kern="1200" dirty="0" smtClean="0">
                          <a:solidFill>
                            <a:schemeClr val="lt1"/>
                          </a:solidFill>
                          <a:latin typeface="+mn-lt"/>
                          <a:ea typeface="+mn-ea"/>
                          <a:cs typeface="+mn-cs"/>
                        </a:rPr>
                        <a:t>양 對 염소 對 풀  </a:t>
                      </a:r>
                    </a:p>
                    <a:p>
                      <a:r>
                        <a:rPr lang="ko-KR" altLang="en-US" sz="1800" b="1" kern="1200" dirty="0" smtClean="0">
                          <a:solidFill>
                            <a:schemeClr val="lt1"/>
                          </a:solidFill>
                          <a:latin typeface="+mn-lt"/>
                          <a:ea typeface="+mn-ea"/>
                          <a:cs typeface="+mn-cs"/>
                        </a:rPr>
                        <a:t>예대마진 대출</a:t>
                      </a:r>
                    </a:p>
                    <a:p>
                      <a:r>
                        <a:rPr lang="en-US" altLang="ko-KR" sz="1800" b="1" kern="1200" dirty="0" smtClean="0">
                          <a:solidFill>
                            <a:schemeClr val="lt1"/>
                          </a:solidFill>
                          <a:latin typeface="+mn-lt"/>
                          <a:ea typeface="+mn-ea"/>
                          <a:cs typeface="+mn-cs"/>
                        </a:rPr>
                        <a:t>&lt;</a:t>
                      </a:r>
                      <a:r>
                        <a:rPr lang="ko-KR" altLang="en-US" sz="1800" b="1" kern="1200" dirty="0" smtClean="0">
                          <a:solidFill>
                            <a:schemeClr val="lt1"/>
                          </a:solidFill>
                          <a:latin typeface="+mn-lt"/>
                          <a:ea typeface="+mn-ea"/>
                          <a:cs typeface="+mn-cs"/>
                        </a:rPr>
                        <a:t>은행 차압 </a:t>
                      </a:r>
                      <a:endParaRPr lang="ko-KR" altLang="en-US" dirty="0"/>
                    </a:p>
                  </a:txBody>
                  <a:tcPr/>
                </a:tc>
                <a:tc>
                  <a:txBody>
                    <a:bodyPr/>
                    <a:lstStyle/>
                    <a:p>
                      <a:pPr latinLnBrk="1"/>
                      <a:endParaRPr lang="ko-KR" altLang="en-US"/>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800" b="1" kern="1200" dirty="0" smtClean="0">
                          <a:solidFill>
                            <a:schemeClr val="dk1"/>
                          </a:solidFill>
                          <a:latin typeface="+mn-lt"/>
                          <a:ea typeface="+mn-ea"/>
                          <a:cs typeface="+mn-cs"/>
                        </a:rPr>
                        <a:t>아이슬란드 대 노르웨이 </a:t>
                      </a:r>
                    </a:p>
                    <a:p>
                      <a:pPr latinLnBrk="1"/>
                      <a:endParaRPr lang="ko-KR" altLang="en-US" dirty="0"/>
                    </a:p>
                  </a:txBody>
                  <a:tcPr/>
                </a:tc>
                <a:tc>
                  <a:txBody>
                    <a:bodyPr/>
                    <a:lstStyle/>
                    <a:p>
                      <a:r>
                        <a:rPr lang="ko-KR" altLang="en-US" sz="1800" b="1" kern="1200" dirty="0" smtClean="0">
                          <a:solidFill>
                            <a:schemeClr val="dk1"/>
                          </a:solidFill>
                          <a:latin typeface="+mn-lt"/>
                          <a:ea typeface="+mn-ea"/>
                          <a:cs typeface="+mn-cs"/>
                        </a:rPr>
                        <a:t>정어리 수력 </a:t>
                      </a:r>
                      <a:r>
                        <a:rPr lang="ko-KR" altLang="en-US" sz="1800" b="1" kern="1200" dirty="0" err="1" smtClean="0">
                          <a:solidFill>
                            <a:schemeClr val="dk1"/>
                          </a:solidFill>
                          <a:latin typeface="+mn-lt"/>
                          <a:ea typeface="+mn-ea"/>
                          <a:cs typeface="+mn-cs"/>
                        </a:rPr>
                        <a:t>제련업</a:t>
                      </a:r>
                      <a:r>
                        <a:rPr lang="ko-KR" altLang="en-US" sz="1800" b="1" kern="1200" dirty="0" smtClean="0">
                          <a:solidFill>
                            <a:schemeClr val="dk1"/>
                          </a:solidFill>
                          <a:latin typeface="+mn-lt"/>
                          <a:ea typeface="+mn-ea"/>
                          <a:cs typeface="+mn-cs"/>
                        </a:rPr>
                        <a:t> </a:t>
                      </a:r>
                      <a:r>
                        <a:rPr lang="ko-KR" altLang="en-US" sz="1800" kern="1200" dirty="0" smtClean="0">
                          <a:solidFill>
                            <a:schemeClr val="dk1"/>
                          </a:solidFill>
                          <a:latin typeface="+mn-lt"/>
                          <a:ea typeface="+mn-ea"/>
                          <a:cs typeface="+mn-cs"/>
                        </a:rPr>
                        <a:t> </a:t>
                      </a:r>
                    </a:p>
                    <a:p>
                      <a:r>
                        <a:rPr lang="ko-KR" altLang="en-US" sz="1800" b="1" kern="1200" dirty="0" smtClean="0">
                          <a:solidFill>
                            <a:schemeClr val="dk1"/>
                          </a:solidFill>
                          <a:latin typeface="+mn-lt"/>
                          <a:ea typeface="+mn-ea"/>
                          <a:cs typeface="+mn-cs"/>
                        </a:rPr>
                        <a:t>관광 금융전문가</a:t>
                      </a:r>
                      <a:r>
                        <a:rPr lang="ko-KR" altLang="en-US" sz="1800" kern="1200" dirty="0" smtClean="0">
                          <a:solidFill>
                            <a:schemeClr val="dk1"/>
                          </a:solidFill>
                          <a:latin typeface="+mn-lt"/>
                          <a:ea typeface="+mn-ea"/>
                          <a:cs typeface="+mn-cs"/>
                        </a:rPr>
                        <a:t> </a:t>
                      </a:r>
                    </a:p>
                    <a:p>
                      <a:r>
                        <a:rPr lang="en-US" altLang="ko-KR" sz="1800" b="1" kern="1200" dirty="0" smtClean="0">
                          <a:solidFill>
                            <a:schemeClr val="dk1"/>
                          </a:solidFill>
                          <a:latin typeface="+mn-lt"/>
                          <a:ea typeface="+mn-ea"/>
                          <a:cs typeface="+mn-cs"/>
                        </a:rPr>
                        <a:t>We can do that! ?</a:t>
                      </a:r>
                      <a:r>
                        <a:rPr lang="ko-KR" altLang="en-US" sz="1800" kern="1200" dirty="0" smtClean="0">
                          <a:solidFill>
                            <a:schemeClr val="dk1"/>
                          </a:solidFill>
                          <a:latin typeface="+mn-lt"/>
                          <a:ea typeface="+mn-ea"/>
                          <a:cs typeface="+mn-cs"/>
                        </a:rPr>
                        <a:t> </a:t>
                      </a:r>
                    </a:p>
                    <a:p>
                      <a:r>
                        <a:rPr lang="ko-KR" altLang="en-US" sz="1800" b="1" kern="1200" dirty="0" smtClean="0">
                          <a:solidFill>
                            <a:schemeClr val="dk1"/>
                          </a:solidFill>
                          <a:latin typeface="+mn-lt"/>
                          <a:ea typeface="+mn-ea"/>
                          <a:cs typeface="+mn-cs"/>
                        </a:rPr>
                        <a:t>국가의 </a:t>
                      </a:r>
                      <a:r>
                        <a:rPr lang="ko-KR" altLang="en-US" sz="1800" b="1" kern="1200" dirty="0" err="1" smtClean="0">
                          <a:solidFill>
                            <a:schemeClr val="dk1"/>
                          </a:solidFill>
                          <a:latin typeface="+mn-lt"/>
                          <a:ea typeface="+mn-ea"/>
                          <a:cs typeface="+mn-cs"/>
                        </a:rPr>
                        <a:t>헤지펀드화</a:t>
                      </a:r>
                      <a:r>
                        <a:rPr lang="ko-KR" altLang="en-US" sz="1800" b="1" kern="1200" dirty="0" smtClean="0">
                          <a:solidFill>
                            <a:schemeClr val="dk1"/>
                          </a:solidFill>
                          <a:latin typeface="+mn-lt"/>
                          <a:ea typeface="+mn-ea"/>
                          <a:cs typeface="+mn-cs"/>
                        </a:rPr>
                        <a:t> 추진</a:t>
                      </a:r>
                      <a:r>
                        <a:rPr lang="ko-KR" altLang="en-US" sz="1800" kern="1200" dirty="0" smtClean="0">
                          <a:solidFill>
                            <a:schemeClr val="dk1"/>
                          </a:solidFill>
                          <a:latin typeface="+mn-lt"/>
                          <a:ea typeface="+mn-ea"/>
                          <a:cs typeface="+mn-cs"/>
                        </a:rPr>
                        <a:t> </a:t>
                      </a:r>
                    </a:p>
                    <a:p>
                      <a:r>
                        <a:rPr lang="ko-KR" altLang="en-US" sz="1800" b="1" kern="1200" dirty="0" smtClean="0">
                          <a:solidFill>
                            <a:schemeClr val="dk1"/>
                          </a:solidFill>
                          <a:latin typeface="+mn-lt"/>
                          <a:ea typeface="+mn-ea"/>
                          <a:cs typeface="+mn-cs"/>
                        </a:rPr>
                        <a:t>영국경찰 </a:t>
                      </a:r>
                      <a:r>
                        <a:rPr lang="ko-KR" altLang="en-US" sz="1800" b="1" kern="1200" dirty="0" err="1" smtClean="0">
                          <a:solidFill>
                            <a:schemeClr val="dk1"/>
                          </a:solidFill>
                          <a:latin typeface="+mn-lt"/>
                          <a:ea typeface="+mn-ea"/>
                          <a:cs typeface="+mn-cs"/>
                        </a:rPr>
                        <a:t>올인투자</a:t>
                      </a:r>
                      <a:r>
                        <a:rPr lang="ko-KR" altLang="en-US" sz="1800" b="1" kern="1200" dirty="0" smtClean="0">
                          <a:solidFill>
                            <a:schemeClr val="dk1"/>
                          </a:solidFill>
                          <a:latin typeface="+mn-lt"/>
                          <a:ea typeface="+mn-ea"/>
                          <a:cs typeface="+mn-cs"/>
                        </a:rPr>
                        <a:t> </a:t>
                      </a:r>
                      <a:endParaRPr lang="ko-KR" altLang="en-US" sz="1800" b="1" kern="1200" dirty="0">
                        <a:solidFill>
                          <a:schemeClr val="dk1"/>
                        </a:solidFill>
                        <a:latin typeface="+mn-lt"/>
                        <a:ea typeface="+mn-ea"/>
                        <a:cs typeface="+mn-cs"/>
                      </a:endParaRPr>
                    </a:p>
                  </a:txBody>
                  <a:tcPr/>
                </a:tc>
                <a:tc>
                  <a:txBody>
                    <a:bodyPr/>
                    <a:lstStyle/>
                    <a:p>
                      <a:r>
                        <a:rPr lang="ko-KR" altLang="en-US" sz="1800" b="1" kern="1200" dirty="0" smtClean="0">
                          <a:solidFill>
                            <a:schemeClr val="dk1"/>
                          </a:solidFill>
                          <a:latin typeface="+mn-lt"/>
                          <a:ea typeface="+mn-ea"/>
                          <a:cs typeface="+mn-cs"/>
                        </a:rPr>
                        <a:t>제조업 </a:t>
                      </a:r>
                      <a:endParaRPr lang="ko-KR" altLang="en-US" sz="1800" kern="1200" dirty="0" smtClean="0">
                        <a:solidFill>
                          <a:schemeClr val="dk1"/>
                        </a:solidFill>
                        <a:latin typeface="+mn-lt"/>
                        <a:ea typeface="+mn-ea"/>
                        <a:cs typeface="+mn-cs"/>
                      </a:endParaRPr>
                    </a:p>
                    <a:p>
                      <a:r>
                        <a:rPr lang="ko-KR" altLang="en-US" sz="1800" b="1" kern="1200" dirty="0" smtClean="0">
                          <a:solidFill>
                            <a:schemeClr val="dk1"/>
                          </a:solidFill>
                          <a:latin typeface="+mn-lt"/>
                          <a:ea typeface="+mn-ea"/>
                          <a:cs typeface="+mn-cs"/>
                        </a:rPr>
                        <a:t>북극유전</a:t>
                      </a:r>
                      <a:r>
                        <a:rPr lang="en-US" altLang="ko-KR" sz="1800" b="1" kern="1200" dirty="0" smtClean="0">
                          <a:solidFill>
                            <a:schemeClr val="dk1"/>
                          </a:solidFill>
                          <a:latin typeface="+mn-lt"/>
                          <a:ea typeface="+mn-ea"/>
                          <a:cs typeface="+mn-cs"/>
                        </a:rPr>
                        <a:t>(</a:t>
                      </a:r>
                      <a:r>
                        <a:rPr lang="ko-KR" altLang="en-US" sz="1800" b="1" kern="1200" dirty="0" smtClean="0">
                          <a:solidFill>
                            <a:schemeClr val="dk1"/>
                          </a:solidFill>
                          <a:latin typeface="+mn-lt"/>
                          <a:ea typeface="+mn-ea"/>
                          <a:cs typeface="+mn-cs"/>
                        </a:rPr>
                        <a:t>전력 </a:t>
                      </a:r>
                      <a:r>
                        <a:rPr lang="en-US" altLang="ko-KR" sz="1800" b="1" kern="1200" dirty="0" smtClean="0">
                          <a:solidFill>
                            <a:schemeClr val="dk1"/>
                          </a:solidFill>
                          <a:latin typeface="+mn-lt"/>
                          <a:ea typeface="+mn-ea"/>
                          <a:cs typeface="+mn-cs"/>
                        </a:rPr>
                        <a:t>99% </a:t>
                      </a:r>
                      <a:r>
                        <a:rPr lang="ko-KR" altLang="en-US" sz="1800" b="1" kern="1200" dirty="0" smtClean="0">
                          <a:solidFill>
                            <a:schemeClr val="dk1"/>
                          </a:solidFill>
                          <a:latin typeface="+mn-lt"/>
                          <a:ea typeface="+mn-ea"/>
                          <a:cs typeface="+mn-cs"/>
                        </a:rPr>
                        <a:t>자력</a:t>
                      </a:r>
                      <a:r>
                        <a:rPr lang="en-US" altLang="ko-KR" sz="1800" b="1" kern="1200" dirty="0" smtClean="0">
                          <a:solidFill>
                            <a:schemeClr val="dk1"/>
                          </a:solidFill>
                          <a:latin typeface="+mn-lt"/>
                          <a:ea typeface="+mn-ea"/>
                          <a:cs typeface="+mn-cs"/>
                        </a:rPr>
                        <a:t>)</a:t>
                      </a:r>
                      <a:endParaRPr lang="ko-KR" altLang="en-US" sz="1800" kern="1200" dirty="0" smtClean="0">
                        <a:solidFill>
                          <a:schemeClr val="dk1"/>
                        </a:solidFill>
                        <a:latin typeface="+mn-lt"/>
                        <a:ea typeface="+mn-ea"/>
                        <a:cs typeface="+mn-cs"/>
                      </a:endParaRPr>
                    </a:p>
                    <a:p>
                      <a:r>
                        <a:rPr lang="ko-KR" altLang="en-US" sz="1800" b="1" kern="1200" dirty="0" smtClean="0">
                          <a:solidFill>
                            <a:schemeClr val="dk1"/>
                          </a:solidFill>
                          <a:latin typeface="+mn-lt"/>
                          <a:ea typeface="+mn-ea"/>
                          <a:cs typeface="+mn-cs"/>
                        </a:rPr>
                        <a:t>복지정책</a:t>
                      </a:r>
                      <a:r>
                        <a:rPr lang="en-US" altLang="ko-KR" sz="1800" b="1" kern="1200" dirty="0" smtClean="0">
                          <a:solidFill>
                            <a:schemeClr val="dk1"/>
                          </a:solidFill>
                          <a:latin typeface="+mn-lt"/>
                          <a:ea typeface="+mn-ea"/>
                          <a:cs typeface="+mn-cs"/>
                        </a:rPr>
                        <a:t>&lt;</a:t>
                      </a:r>
                      <a:r>
                        <a:rPr lang="ko-KR" altLang="en-US" sz="1800" b="1" kern="1200" dirty="0" smtClean="0">
                          <a:solidFill>
                            <a:schemeClr val="dk1"/>
                          </a:solidFill>
                          <a:latin typeface="+mn-lt"/>
                          <a:ea typeface="+mn-ea"/>
                          <a:cs typeface="+mn-cs"/>
                        </a:rPr>
                        <a:t>중산층 두텁게</a:t>
                      </a:r>
                      <a:endParaRPr lang="ko-KR" altLang="en-US" sz="1800" kern="1200" dirty="0" smtClean="0">
                        <a:solidFill>
                          <a:schemeClr val="dk1"/>
                        </a:solidFill>
                        <a:latin typeface="+mn-lt"/>
                        <a:ea typeface="+mn-ea"/>
                        <a:cs typeface="+mn-cs"/>
                      </a:endParaRPr>
                    </a:p>
                    <a:p>
                      <a:r>
                        <a:rPr lang="en-US" altLang="ko-KR" sz="1800" b="1" kern="1200" dirty="0" smtClean="0">
                          <a:solidFill>
                            <a:schemeClr val="dk1"/>
                          </a:solidFill>
                          <a:latin typeface="+mn-lt"/>
                          <a:ea typeface="+mn-ea"/>
                          <a:cs typeface="+mn-cs"/>
                        </a:rPr>
                        <a:t>1</a:t>
                      </a:r>
                      <a:r>
                        <a:rPr lang="ko-KR" altLang="en-US" sz="1800" b="1" kern="1200" dirty="0" smtClean="0">
                          <a:solidFill>
                            <a:schemeClr val="dk1"/>
                          </a:solidFill>
                          <a:latin typeface="+mn-lt"/>
                          <a:ea typeface="+mn-ea"/>
                          <a:cs typeface="+mn-cs"/>
                        </a:rPr>
                        <a:t>인당 </a:t>
                      </a:r>
                      <a:r>
                        <a:rPr lang="en-US" altLang="ko-KR" sz="1800" b="1" kern="1200" dirty="0" smtClean="0">
                          <a:solidFill>
                            <a:schemeClr val="dk1"/>
                          </a:solidFill>
                          <a:latin typeface="+mn-lt"/>
                          <a:ea typeface="+mn-ea"/>
                          <a:cs typeface="+mn-cs"/>
                        </a:rPr>
                        <a:t>GDP 5</a:t>
                      </a:r>
                      <a:r>
                        <a:rPr lang="ko-KR" altLang="en-US" sz="1800" b="1" kern="1200" dirty="0" smtClean="0">
                          <a:solidFill>
                            <a:schemeClr val="dk1"/>
                          </a:solidFill>
                          <a:latin typeface="+mn-lt"/>
                          <a:ea typeface="+mn-ea"/>
                          <a:cs typeface="+mn-cs"/>
                        </a:rPr>
                        <a:t>만불 이상</a:t>
                      </a:r>
                      <a:endParaRPr lang="ko-KR" altLang="en-US" sz="1800" kern="1200" dirty="0" smtClean="0">
                        <a:solidFill>
                          <a:schemeClr val="dk1"/>
                        </a:solidFill>
                        <a:latin typeface="+mn-lt"/>
                        <a:ea typeface="+mn-ea"/>
                        <a:cs typeface="+mn-cs"/>
                      </a:endParaRPr>
                    </a:p>
                    <a:p>
                      <a:r>
                        <a:rPr lang="ko-KR" altLang="en-US" sz="1800" kern="1200" dirty="0" smtClean="0">
                          <a:solidFill>
                            <a:schemeClr val="dk1"/>
                          </a:solidFill>
                          <a:latin typeface="+mn-lt"/>
                          <a:ea typeface="+mn-ea"/>
                          <a:cs typeface="+mn-cs"/>
                        </a:rPr>
                        <a:t> 국</a:t>
                      </a:r>
                      <a:r>
                        <a:rPr lang="ko-KR" altLang="en-US" sz="1800" b="1" kern="1200" dirty="0" smtClean="0">
                          <a:solidFill>
                            <a:schemeClr val="dk1"/>
                          </a:solidFill>
                          <a:latin typeface="+mn-lt"/>
                          <a:ea typeface="+mn-ea"/>
                          <a:cs typeface="+mn-cs"/>
                        </a:rPr>
                        <a:t>부펀드 안전투자 </a:t>
                      </a:r>
                    </a:p>
                    <a:p>
                      <a:pPr latinLnBrk="1"/>
                      <a:endParaRPr lang="ko-KR" altLang="en-US" dirty="0"/>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800" b="1" kern="1200" dirty="0" smtClean="0">
                          <a:solidFill>
                            <a:schemeClr val="dk1"/>
                          </a:solidFill>
                          <a:latin typeface="+mn-lt"/>
                          <a:ea typeface="+mn-ea"/>
                          <a:cs typeface="+mn-cs"/>
                        </a:rPr>
                        <a:t>위기 누가 사고 누가 죽는가</a:t>
                      </a:r>
                      <a:r>
                        <a:rPr lang="en-US" altLang="ko-KR" sz="1800" b="1" kern="1200" dirty="0" smtClean="0">
                          <a:solidFill>
                            <a:schemeClr val="dk1"/>
                          </a:solidFill>
                          <a:latin typeface="+mn-lt"/>
                          <a:ea typeface="+mn-ea"/>
                          <a:cs typeface="+mn-cs"/>
                        </a:rPr>
                        <a:t>? </a:t>
                      </a:r>
                    </a:p>
                    <a:p>
                      <a:pPr latinLnBrk="1"/>
                      <a:endParaRPr lang="ko-KR" altLang="en-US" dirty="0"/>
                    </a:p>
                  </a:txBody>
                  <a:tcPr/>
                </a:tc>
                <a:tc>
                  <a:txBody>
                    <a:bodyPr/>
                    <a:lstStyle/>
                    <a:p>
                      <a:r>
                        <a:rPr lang="ko-KR" altLang="en-US" sz="1800" b="1" kern="1200" dirty="0" smtClean="0">
                          <a:solidFill>
                            <a:schemeClr val="dk1"/>
                          </a:solidFill>
                          <a:latin typeface="+mn-lt"/>
                          <a:ea typeface="+mn-ea"/>
                          <a:cs typeface="+mn-cs"/>
                        </a:rPr>
                        <a:t>수술과 요양</a:t>
                      </a:r>
                      <a:r>
                        <a:rPr lang="en-US" altLang="ko-KR" sz="1800" b="1" kern="1200" dirty="0" smtClean="0">
                          <a:solidFill>
                            <a:schemeClr val="dk1"/>
                          </a:solidFill>
                          <a:latin typeface="+mn-lt"/>
                          <a:ea typeface="+mn-ea"/>
                          <a:cs typeface="+mn-cs"/>
                        </a:rPr>
                        <a:t>?</a:t>
                      </a:r>
                      <a:r>
                        <a:rPr lang="ko-KR" altLang="en-US" sz="1800" kern="1200" dirty="0" smtClean="0">
                          <a:solidFill>
                            <a:schemeClr val="dk1"/>
                          </a:solidFill>
                          <a:latin typeface="+mn-lt"/>
                          <a:ea typeface="+mn-ea"/>
                          <a:cs typeface="+mn-cs"/>
                        </a:rPr>
                        <a:t> </a:t>
                      </a:r>
                    </a:p>
                    <a:p>
                      <a:r>
                        <a:rPr lang="ko-KR" altLang="en-US" sz="1800" b="1" kern="1200" dirty="0" smtClean="0">
                          <a:solidFill>
                            <a:schemeClr val="dk1"/>
                          </a:solidFill>
                          <a:latin typeface="+mn-lt"/>
                          <a:ea typeface="+mn-ea"/>
                          <a:cs typeface="+mn-cs"/>
                        </a:rPr>
                        <a:t>수술비와 </a:t>
                      </a:r>
                      <a:r>
                        <a:rPr lang="ko-KR" altLang="en-US" sz="1800" b="1" kern="1200" dirty="0" err="1" smtClean="0">
                          <a:solidFill>
                            <a:schemeClr val="dk1"/>
                          </a:solidFill>
                          <a:latin typeface="+mn-lt"/>
                          <a:ea typeface="+mn-ea"/>
                          <a:cs typeface="+mn-cs"/>
                        </a:rPr>
                        <a:t>재활요양비</a:t>
                      </a:r>
                      <a:r>
                        <a:rPr lang="en-US" altLang="ko-KR" sz="1800" b="1" kern="1200" dirty="0" smtClean="0">
                          <a:solidFill>
                            <a:schemeClr val="dk1"/>
                          </a:solidFill>
                          <a:latin typeface="+mn-lt"/>
                          <a:ea typeface="+mn-ea"/>
                          <a:cs typeface="+mn-cs"/>
                        </a:rPr>
                        <a:t>?</a:t>
                      </a:r>
                      <a:r>
                        <a:rPr lang="ko-KR" altLang="en-US" sz="1800" kern="1200" dirty="0" smtClean="0">
                          <a:solidFill>
                            <a:schemeClr val="dk1"/>
                          </a:solidFill>
                          <a:latin typeface="+mn-lt"/>
                          <a:ea typeface="+mn-ea"/>
                          <a:cs typeface="+mn-cs"/>
                        </a:rPr>
                        <a:t> </a:t>
                      </a:r>
                    </a:p>
                    <a:p>
                      <a:r>
                        <a:rPr lang="ko-KR" altLang="en-US" sz="1800" b="1" kern="1200" dirty="0" smtClean="0">
                          <a:solidFill>
                            <a:schemeClr val="dk1"/>
                          </a:solidFill>
                          <a:latin typeface="+mn-lt"/>
                          <a:ea typeface="+mn-ea"/>
                          <a:cs typeface="+mn-cs"/>
                        </a:rPr>
                        <a:t>자연치유력</a:t>
                      </a:r>
                      <a:r>
                        <a:rPr lang="en-US" altLang="ko-KR" sz="1800" b="1" kern="1200" dirty="0" smtClean="0">
                          <a:solidFill>
                            <a:schemeClr val="dk1"/>
                          </a:solidFill>
                          <a:latin typeface="+mn-lt"/>
                          <a:ea typeface="+mn-ea"/>
                          <a:cs typeface="+mn-cs"/>
                        </a:rPr>
                        <a:t>?</a:t>
                      </a:r>
                      <a:r>
                        <a:rPr lang="ko-KR" altLang="en-US" sz="1800" kern="1200" dirty="0" smtClean="0">
                          <a:solidFill>
                            <a:schemeClr val="dk1"/>
                          </a:solidFill>
                          <a:latin typeface="+mn-lt"/>
                          <a:ea typeface="+mn-ea"/>
                          <a:cs typeface="+mn-cs"/>
                        </a:rPr>
                        <a:t> </a:t>
                      </a:r>
                    </a:p>
                    <a:p>
                      <a:r>
                        <a:rPr lang="ko-KR" altLang="en-US" sz="1800" b="1" kern="1200" dirty="0" smtClean="0">
                          <a:solidFill>
                            <a:schemeClr val="dk1"/>
                          </a:solidFill>
                          <a:latin typeface="+mn-lt"/>
                          <a:ea typeface="+mn-ea"/>
                          <a:cs typeface="+mn-cs"/>
                        </a:rPr>
                        <a:t>방치 對 모르핀</a:t>
                      </a:r>
                      <a:r>
                        <a:rPr lang="en-US" altLang="ko-KR" sz="1800" b="1" kern="1200" dirty="0" smtClean="0">
                          <a:solidFill>
                            <a:schemeClr val="dk1"/>
                          </a:solidFill>
                          <a:latin typeface="+mn-lt"/>
                          <a:ea typeface="+mn-ea"/>
                          <a:cs typeface="+mn-cs"/>
                        </a:rPr>
                        <a:t>!</a:t>
                      </a:r>
                      <a:r>
                        <a:rPr lang="ko-KR" altLang="en-US" sz="1800" kern="1200" dirty="0" smtClean="0">
                          <a:solidFill>
                            <a:schemeClr val="dk1"/>
                          </a:solidFill>
                          <a:latin typeface="+mn-lt"/>
                          <a:ea typeface="+mn-ea"/>
                          <a:cs typeface="+mn-cs"/>
                        </a:rPr>
                        <a:t> </a:t>
                      </a:r>
                    </a:p>
                    <a:p>
                      <a:r>
                        <a:rPr lang="ko-KR" altLang="en-US" sz="1800" b="1" kern="1200" dirty="0" smtClean="0">
                          <a:solidFill>
                            <a:schemeClr val="dk1"/>
                          </a:solidFill>
                          <a:latin typeface="+mn-lt"/>
                          <a:ea typeface="+mn-ea"/>
                          <a:cs typeface="+mn-cs"/>
                        </a:rPr>
                        <a:t>근본적 체질개선 </a:t>
                      </a:r>
                      <a:endParaRPr lang="ko-KR"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2000" b="1" kern="1200" dirty="0" smtClean="0">
                          <a:solidFill>
                            <a:srgbClr val="FF0000"/>
                          </a:solidFill>
                          <a:latin typeface="+mn-lt"/>
                          <a:ea typeface="+mn-ea"/>
                          <a:cs typeface="+mn-cs"/>
                        </a:rPr>
                        <a:t>과잉소비국가 </a:t>
                      </a:r>
                    </a:p>
                    <a:p>
                      <a:pPr latinLnBrk="1"/>
                      <a:endParaRPr lang="en-US" altLang="ko-KR" sz="2000" dirty="0" smtClean="0">
                        <a:solidFill>
                          <a:srgbClr val="FF0000"/>
                        </a:solidFill>
                      </a:endParaRPr>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2000" b="1" kern="1200" dirty="0" smtClean="0">
                          <a:solidFill>
                            <a:srgbClr val="FF0000"/>
                          </a:solidFill>
                          <a:latin typeface="+mn-lt"/>
                          <a:ea typeface="+mn-ea"/>
                          <a:cs typeface="+mn-cs"/>
                        </a:rPr>
                        <a:t>과잉투자국가 </a:t>
                      </a:r>
                    </a:p>
                    <a:p>
                      <a:pPr latinLnBrk="1"/>
                      <a:endParaRPr lang="ko-KR" altLang="en-US" dirty="0"/>
                    </a:p>
                  </a:txBody>
                  <a:tcPr/>
                </a:tc>
              </a:tr>
            </a:tbl>
          </a:graphicData>
        </a:graphic>
      </p:graphicFrame>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1384</Words>
  <Application>Microsoft Office PowerPoint</Application>
  <PresentationFormat>화면 슬라이드 쇼(4:3)</PresentationFormat>
  <Paragraphs>1031</Paragraphs>
  <Slides>89</Slides>
  <Notes>0</Notes>
  <HiddenSlides>0</HiddenSlides>
  <MMClips>0</MMClips>
  <ScaleCrop>false</ScaleCrop>
  <HeadingPairs>
    <vt:vector size="4" baseType="variant">
      <vt:variant>
        <vt:lpstr>테마</vt:lpstr>
      </vt:variant>
      <vt:variant>
        <vt:i4>1</vt:i4>
      </vt:variant>
      <vt:variant>
        <vt:lpstr>슬라이드 제목</vt:lpstr>
      </vt:variant>
      <vt:variant>
        <vt:i4>89</vt:i4>
      </vt:variant>
    </vt:vector>
  </HeadingPairs>
  <TitlesOfParts>
    <vt:vector size="90" baseType="lpstr">
      <vt:lpstr>Office 테마</vt:lpstr>
      <vt:lpstr>MY 完習 벤치마킹 코칭</vt:lpstr>
      <vt:lpstr>자기주도修材성공완습코칭  </vt:lpstr>
      <vt:lpstr> 학습코칭  </vt:lpstr>
      <vt:lpstr> 학습코칭  </vt:lpstr>
      <vt:lpstr> 학습코칭  </vt:lpstr>
      <vt:lpstr> 학습코칭  </vt:lpstr>
      <vt:lpstr>학습코칭</vt:lpstr>
      <vt:lpstr>학습감정코칭 Nick Vujicic :: Attitude is Altitude :: </vt:lpstr>
      <vt:lpstr>﻿최진기 생존경제</vt:lpstr>
      <vt:lpstr>성공학습법코칭</vt:lpstr>
      <vt:lpstr>pedagogy Andragogy 자기주도학습적  과목별 학습법을 찾아라</vt:lpstr>
      <vt:lpstr>pedagogy Andragogy 자기주도학습적  과목별 학습법을 찾아라</vt:lpstr>
      <vt:lpstr>pedagogy Andragogy 자기주도학습적  과목별 학습법을 찾아라</vt:lpstr>
      <vt:lpstr>pedagogy Andragogy 자기주도학습적  과목별 학습법을 찾아라</vt:lpstr>
      <vt:lpstr>김기훈의 여행지에서 만난 생생한 영어 이야기</vt:lpstr>
      <vt:lpstr>김기훈의 여행지에서 만난 생생한 영어 이야기</vt:lpstr>
      <vt:lpstr>수학이 어려운 이유 &amp; 수학이 즐거워지는 이유</vt:lpstr>
      <vt:lpstr>수학이 어려운 이유 &amp; 수학이 즐거워지는 이유</vt:lpstr>
      <vt:lpstr>수학이 어려운 이유 &amp; 수학이 즐거워지는 이유</vt:lpstr>
      <vt:lpstr> 매경 교육키워드 10개 &lt;교육희망은 현장에 있다  </vt:lpstr>
      <vt:lpstr> 매경 교육키워드 10개 &lt;교육희망은 현장에 있다  </vt:lpstr>
      <vt:lpstr>매경 교육키워드 10개 &lt;교육희망은 현장에 있다</vt:lpstr>
      <vt:lpstr> 매경 교육키워드 10개 &lt;교육희망은 현장에 있다  </vt:lpstr>
      <vt:lpstr> 매경 교육키워드 10개 &lt;교육희망은 현장에 있다  </vt:lpstr>
      <vt:lpstr>매경 교육키워드 10개 &lt;교육희망은 현장에 있다</vt:lpstr>
      <vt:lpstr> 매경 교육키워드 10개 &lt;교육희망은 현장에 있다  </vt:lpstr>
      <vt:lpstr>매경 교육키워드 10개 &lt;교육희망은 현장에 있다</vt:lpstr>
      <vt:lpstr>매경 교육키워드 10개 &lt;교육희망은 현장에 있다</vt:lpstr>
      <vt:lpstr>  코넬대학식 노트필기법   </vt:lpstr>
      <vt:lpstr>  IQ에 대하여~~ 7 + 7   </vt:lpstr>
      <vt:lpstr>  IQ에 대하여~~ 7 + 7  </vt:lpstr>
      <vt:lpstr>  IQ에 대하여~~ 7 + 7  </vt:lpstr>
      <vt:lpstr>  IQ에 대하여~~ 7 + 7  </vt:lpstr>
      <vt:lpstr>IQ에 대하여~~ 7 + 7</vt:lpstr>
      <vt:lpstr>IQ에 대하여~~ 7 + 7</vt:lpstr>
      <vt:lpstr>IQ에 대하여~~ 7 + 7</vt:lpstr>
      <vt:lpstr>IQ에 대하여~~ 7 + 7</vt:lpstr>
      <vt:lpstr>IQ에 대하여~~ 7 + 7</vt:lpstr>
      <vt:lpstr>IQ에 대하여~~ 7 + 7</vt:lpstr>
      <vt:lpstr>  조진표의 진로지도 &lt; 아이의 8가지 유형&gt;    </vt:lpstr>
      <vt:lpstr>조진표의 진로지도 &lt; 아이의 8가지 유형&gt; </vt:lpstr>
      <vt:lpstr>조진표의 진로지도 &lt; 아이의 8가지 유형&gt;</vt:lpstr>
      <vt:lpstr>조진표의 진로지도 &lt; 아이의 8가지 유형&gt;</vt:lpstr>
      <vt:lpstr>조진표의 진로지도 + 민성원의 공부원리</vt:lpstr>
      <vt:lpstr>조진표의 진로지도  + 민성원의 공부원리</vt:lpstr>
      <vt:lpstr>조진표의 진로지도  + 민성원의 공부원리</vt:lpstr>
      <vt:lpstr>조진표의 진로지도  + 민성원의 공부원리</vt:lpstr>
      <vt:lpstr>조진표의 진로지도  + 민성원의 공부원리</vt:lpstr>
      <vt:lpstr> 3×3=9 키워드 하이퍼링크 하이어라키 학습법  </vt:lpstr>
      <vt:lpstr>픽토그램 테마매트릭스하이퍼링크 </vt:lpstr>
      <vt:lpstr>2.0학습, +0.2학습, 1.2~1.5학습,  -0.2~-0.5(-1.0)학습</vt:lpstr>
      <vt:lpstr>2.0학습, +0.2학습, 1.2~1.5학습,  -0.2~-0.5(-1.0)학습</vt:lpstr>
      <vt:lpstr>2.0학습, +0.2학습, 1.2~1.5학습,  -0.2~-0.5(-1.0)학습</vt:lpstr>
      <vt:lpstr>2.0학습, +0.2학습, 1.2~1.5학습,  -0.2~-0.5(-1.0)학습</vt:lpstr>
      <vt:lpstr> 미국 버클리대학교 성공학습지침서(+첨언)  </vt:lpstr>
      <vt:lpstr> 미국 버클리대학교 성공학습지침서(+첨언)  </vt:lpstr>
      <vt:lpstr> 미국 버클리대학교 성공학습지침서(+첨언)  </vt:lpstr>
      <vt:lpstr> 미국 버클리대학교 성공학습지침서(+첨언)  </vt:lpstr>
      <vt:lpstr> 미국 버클리대학교 성공학습지침서(+첨언)  </vt:lpstr>
      <vt:lpstr> 미국 버클리대학교 성공학습지침서(+첨언)  </vt:lpstr>
      <vt:lpstr> 홍채 매니지멘토링코칭학습법&lt;김미라 박사  </vt:lpstr>
      <vt:lpstr> 홍채 매니지멘토링코칭학습법&lt;김미라 박사  </vt:lpstr>
      <vt:lpstr>  홍채 매니지멘토링코칭학습법&lt;김미라 박사  </vt:lpstr>
      <vt:lpstr>홍채 매니지멘토링코칭학습법&lt;김미라 박사</vt:lpstr>
      <vt:lpstr>  홍채 매니지멘토링코칭학습법&lt;김미라 박사  </vt:lpstr>
      <vt:lpstr>홍채 매니지멘토링코칭학습법&lt;김미라 박사</vt:lpstr>
      <vt:lpstr>홍채 매니지멘토링코칭학습법&lt;김미라 박사</vt:lpstr>
      <vt:lpstr> 이민희 심리학 박사 &lt;게슈탈트 심리 치료 전문가  </vt:lpstr>
      <vt:lpstr> 이민희 심리학 박사 &lt;게슈탈트 심리 치료 전문가  </vt:lpstr>
      <vt:lpstr> 심리 테스트 및 평가  </vt:lpstr>
      <vt:lpstr>빅터 프랭클 의미요법 벤치마킹 &lt;Viktor Frankl Logotherapie </vt:lpstr>
      <vt:lpstr> 청소년 사이트 잡지 신문  </vt:lpstr>
      <vt:lpstr>교육, 학부모 사이트</vt:lpstr>
      <vt:lpstr>교육, 학부모 사이트</vt:lpstr>
      <vt:lpstr>기계공학을 전공한 조벽교수의 새시대교수법</vt:lpstr>
      <vt:lpstr>기계공학을 전공한 조벽교수의 새시대교수법</vt:lpstr>
      <vt:lpstr>기계공학을 전공한 조벽교수의 새시대교수법</vt:lpstr>
      <vt:lpstr> 최성애박사 행복치료   </vt:lpstr>
      <vt:lpstr> 최성애박사 행복치료   </vt:lpstr>
      <vt:lpstr>존 가트만 박사의 내 아이를 위한 사랑의 기술 " 감정코치"</vt:lpstr>
      <vt:lpstr>존 가트만 박사의 내 아이를 위한 사랑의 기술 " 감정코치"</vt:lpstr>
      <vt:lpstr>존 가트만 박사의 내 아이를 위한 사랑의 기술 " 감정코치"</vt:lpstr>
      <vt:lpstr>존 가트만 박사의 내 아이를 위한 사랑의 기술 " 감정코치"</vt:lpstr>
      <vt:lpstr>존 가트만 박사의 내 아이를 위한 사랑의 기술 " 감정코치"</vt:lpstr>
      <vt:lpstr>존 가트만 박사의 내 아이를 위한 사랑의 기술 " 감정코치"</vt:lpstr>
      <vt:lpstr>필독서 100권 100 Classics </vt:lpstr>
      <vt:lpstr>필독서 100권 100 Classics </vt:lpstr>
      <vt:lpstr>필독서 100권 100 Classics </vt:lpstr>
      <vt:lpstr> 최성애박사 행복치료   </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完習코칭</dc:title>
  <dc:creator>SEC</dc:creator>
  <cp:lastModifiedBy>SEC</cp:lastModifiedBy>
  <cp:revision>37</cp:revision>
  <dcterms:created xsi:type="dcterms:W3CDTF">2010-09-05T07:39:06Z</dcterms:created>
  <dcterms:modified xsi:type="dcterms:W3CDTF">2010-09-05T14:20:26Z</dcterms:modified>
</cp:coreProperties>
</file>